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handoutMasterIdLst>
    <p:handoutMasterId r:id="rId27"/>
  </p:handoutMasterIdLst>
  <p:sldIdLst>
    <p:sldId id="257" r:id="rId2"/>
    <p:sldId id="261" r:id="rId3"/>
    <p:sldId id="269" r:id="rId4"/>
    <p:sldId id="292" r:id="rId5"/>
    <p:sldId id="258" r:id="rId6"/>
    <p:sldId id="266" r:id="rId7"/>
    <p:sldId id="277" r:id="rId8"/>
    <p:sldId id="276" r:id="rId9"/>
    <p:sldId id="265" r:id="rId10"/>
    <p:sldId id="271" r:id="rId11"/>
    <p:sldId id="272" r:id="rId12"/>
    <p:sldId id="273" r:id="rId13"/>
    <p:sldId id="274" r:id="rId14"/>
    <p:sldId id="278" r:id="rId15"/>
    <p:sldId id="279" r:id="rId16"/>
    <p:sldId id="280" r:id="rId17"/>
    <p:sldId id="281" r:id="rId18"/>
    <p:sldId id="291" r:id="rId19"/>
    <p:sldId id="290" r:id="rId20"/>
    <p:sldId id="285" r:id="rId21"/>
    <p:sldId id="293" r:id="rId22"/>
    <p:sldId id="294" r:id="rId23"/>
    <p:sldId id="267" r:id="rId24"/>
    <p:sldId id="28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29" autoAdjust="0"/>
    <p:restoredTop sz="96255" autoAdjust="0"/>
  </p:normalViewPr>
  <p:slideViewPr>
    <p:cSldViewPr snapToGrid="0">
      <p:cViewPr varScale="1">
        <p:scale>
          <a:sx n="106" d="100"/>
          <a:sy n="106" d="100"/>
        </p:scale>
        <p:origin x="200" y="63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69" d="100"/>
          <a:sy n="69" d="100"/>
        </p:scale>
        <p:origin x="278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156040-AF98-4F2C-9909-9F2439F6F588}" type="doc">
      <dgm:prSet loTypeId="urn:microsoft.com/office/officeart/2005/8/layout/chevron1" loCatId="process" qsTypeId="urn:microsoft.com/office/officeart/2005/8/quickstyle/simple1" qsCatId="simple" csTypeId="urn:microsoft.com/office/officeart/2005/8/colors/accent1_1" csCatId="accent1" phldr="1"/>
      <dgm:spPr/>
      <dgm:t>
        <a:bodyPr/>
        <a:lstStyle/>
        <a:p>
          <a:endParaRPr lang="en-US"/>
        </a:p>
      </dgm:t>
    </dgm:pt>
    <dgm:pt modelId="{74020AF3-C700-4606-8917-C6A353D7963A}">
      <dgm:prSet phldrT="[Text]" custT="1"/>
      <dgm:spPr/>
      <dgm:t>
        <a:bodyPr/>
        <a:lstStyle/>
        <a:p>
          <a:pPr>
            <a:lnSpc>
              <a:spcPct val="100000"/>
            </a:lnSpc>
          </a:pPr>
          <a:r>
            <a:rPr lang="en-US" sz="1400" dirty="0">
              <a:solidFill>
                <a:schemeClr val="tx2">
                  <a:lumMod val="95000"/>
                  <a:lumOff val="5000"/>
                </a:schemeClr>
              </a:solidFill>
              <a:latin typeface="Helvetica" pitchFamily="2" charset="0"/>
            </a:rPr>
            <a:t>Task: </a:t>
          </a:r>
        </a:p>
        <a:p>
          <a:pPr>
            <a:lnSpc>
              <a:spcPct val="100000"/>
            </a:lnSpc>
          </a:pPr>
          <a:r>
            <a:rPr lang="en-CA" sz="1400" b="0" i="0" dirty="0">
              <a:solidFill>
                <a:schemeClr val="tx2">
                  <a:lumMod val="95000"/>
                  <a:lumOff val="5000"/>
                </a:schemeClr>
              </a:solidFill>
              <a:latin typeface="Helvetica" pitchFamily="2" charset="0"/>
            </a:rPr>
            <a:t>Launch of Urgency Message Feature</a:t>
          </a:r>
          <a:endParaRPr lang="en-US" sz="1400" dirty="0">
            <a:solidFill>
              <a:schemeClr val="tx2">
                <a:lumMod val="95000"/>
                <a:lumOff val="5000"/>
              </a:schemeClr>
            </a:solidFill>
            <a:latin typeface="Helvetica" pitchFamily="2" charset="0"/>
          </a:endParaRPr>
        </a:p>
      </dgm:t>
      <dgm:extLst>
        <a:ext uri="{E40237B7-FDA0-4F09-8148-C483321AD2D9}">
          <dgm14:cNvPr xmlns:dgm14="http://schemas.microsoft.com/office/drawing/2010/diagram" id="0" name="" title="Step 1 title"/>
        </a:ext>
      </dgm:extLst>
    </dgm:pt>
    <dgm:pt modelId="{87D99D21-0B4A-4259-89FB-0E5941CB535C}" type="parTrans" cxnId="{B0E2386F-A443-4201-8130-FB9CC25AA154}">
      <dgm:prSet/>
      <dgm:spPr/>
      <dgm:t>
        <a:bodyPr/>
        <a:lstStyle/>
        <a:p>
          <a:endParaRPr lang="en-US"/>
        </a:p>
      </dgm:t>
    </dgm:pt>
    <dgm:pt modelId="{6CFF1BD9-AE1F-4488-8B72-01186EADA6FF}" type="sibTrans" cxnId="{B0E2386F-A443-4201-8130-FB9CC25AA154}">
      <dgm:prSet/>
      <dgm:spPr/>
      <dgm:t>
        <a:bodyPr/>
        <a:lstStyle/>
        <a:p>
          <a:endParaRPr lang="en-US"/>
        </a:p>
      </dgm:t>
    </dgm:pt>
    <dgm:pt modelId="{12E26E22-71B0-4386-A84F-ABF2FF66A99F}">
      <dgm:prSet phldrT="[Text]" custT="1"/>
      <dgm:spPr/>
      <dgm:t>
        <a:bodyPr/>
        <a:lstStyle/>
        <a:p>
          <a:pPr>
            <a:lnSpc>
              <a:spcPct val="100000"/>
            </a:lnSpc>
          </a:pPr>
          <a:r>
            <a:rPr lang="en-US" sz="1400" dirty="0">
              <a:solidFill>
                <a:schemeClr val="tx2">
                  <a:lumMod val="95000"/>
                  <a:lumOff val="5000"/>
                </a:schemeClr>
              </a:solidFill>
              <a:latin typeface="Helvetica" pitchFamily="2" charset="0"/>
            </a:rPr>
            <a:t>Goal:</a:t>
          </a:r>
        </a:p>
        <a:p>
          <a:pPr>
            <a:lnSpc>
              <a:spcPct val="100000"/>
            </a:lnSpc>
          </a:pPr>
          <a:r>
            <a:rPr lang="en-CA" sz="1400" b="0" i="0" dirty="0">
              <a:solidFill>
                <a:schemeClr val="tx2">
                  <a:lumMod val="95000"/>
                  <a:lumOff val="5000"/>
                </a:schemeClr>
              </a:solidFill>
              <a:latin typeface="Helvetica" pitchFamily="2" charset="0"/>
            </a:rPr>
            <a:t>Driving Bookings Through Effective Messaging</a:t>
          </a:r>
          <a:endParaRPr lang="en-US" sz="1400" dirty="0">
            <a:solidFill>
              <a:schemeClr val="tx2">
                <a:lumMod val="95000"/>
                <a:lumOff val="5000"/>
              </a:schemeClr>
            </a:solidFill>
            <a:latin typeface="Helvetica" pitchFamily="2" charset="0"/>
          </a:endParaRPr>
        </a:p>
      </dgm:t>
      <dgm:extLst>
        <a:ext uri="{E40237B7-FDA0-4F09-8148-C483321AD2D9}">
          <dgm14:cNvPr xmlns:dgm14="http://schemas.microsoft.com/office/drawing/2010/diagram" id="0" name="" title="Step 2 title"/>
        </a:ext>
      </dgm:extLst>
    </dgm:pt>
    <dgm:pt modelId="{3A6CB3CB-0F71-4CA8-93AA-0E3E3D59D313}" type="parTrans" cxnId="{937639B3-2352-48E4-A96B-F63DF2119D92}">
      <dgm:prSet/>
      <dgm:spPr/>
      <dgm:t>
        <a:bodyPr/>
        <a:lstStyle/>
        <a:p>
          <a:endParaRPr lang="en-US"/>
        </a:p>
      </dgm:t>
    </dgm:pt>
    <dgm:pt modelId="{E1826C46-15A2-4345-B986-53D05F21F155}" type="sibTrans" cxnId="{937639B3-2352-48E4-A96B-F63DF2119D92}">
      <dgm:prSet/>
      <dgm:spPr/>
      <dgm:t>
        <a:bodyPr/>
        <a:lstStyle/>
        <a:p>
          <a:endParaRPr lang="en-US"/>
        </a:p>
      </dgm:t>
    </dgm:pt>
    <dgm:pt modelId="{A8B05E70-CCF1-4080-8EEE-6873C9D4B630}">
      <dgm:prSet phldrT="[Text]" custT="1"/>
      <dgm:spPr/>
      <dgm:t>
        <a:bodyPr/>
        <a:lstStyle/>
        <a:p>
          <a:pPr>
            <a:lnSpc>
              <a:spcPct val="100000"/>
            </a:lnSpc>
          </a:pPr>
          <a:r>
            <a:rPr lang="en-US" sz="1400" dirty="0">
              <a:solidFill>
                <a:schemeClr val="tx2">
                  <a:lumMod val="95000"/>
                  <a:lumOff val="5000"/>
                </a:schemeClr>
              </a:solidFill>
              <a:latin typeface="Helvetica" pitchFamily="2" charset="0"/>
            </a:rPr>
            <a:t>Analysis:</a:t>
          </a:r>
        </a:p>
        <a:p>
          <a:pPr>
            <a:lnSpc>
              <a:spcPct val="100000"/>
            </a:lnSpc>
          </a:pPr>
          <a:r>
            <a:rPr lang="en-CA" sz="1400" b="0" i="0" dirty="0">
              <a:solidFill>
                <a:schemeClr val="tx2">
                  <a:lumMod val="95000"/>
                  <a:lumOff val="5000"/>
                </a:schemeClr>
              </a:solidFill>
              <a:latin typeface="Helvetica" pitchFamily="2" charset="0"/>
            </a:rPr>
            <a:t>Insights from Data, Price Trends &amp; User Behavior</a:t>
          </a:r>
          <a:endParaRPr lang="en-US" sz="1400" dirty="0">
            <a:solidFill>
              <a:schemeClr val="tx2">
                <a:lumMod val="95000"/>
                <a:lumOff val="5000"/>
              </a:schemeClr>
            </a:solidFill>
            <a:latin typeface="Helvetica" pitchFamily="2" charset="0"/>
          </a:endParaRPr>
        </a:p>
      </dgm:t>
      <dgm:extLst>
        <a:ext uri="{E40237B7-FDA0-4F09-8148-C483321AD2D9}">
          <dgm14:cNvPr xmlns:dgm14="http://schemas.microsoft.com/office/drawing/2010/diagram" id="0" name="" title="Step 3 title"/>
        </a:ext>
      </dgm:extLst>
    </dgm:pt>
    <dgm:pt modelId="{11D1F3D3-0002-4131-9F84-22FBF8692DA9}" type="parTrans" cxnId="{B8B909D0-D4F6-48D4-81DA-A58F34AE3646}">
      <dgm:prSet/>
      <dgm:spPr/>
      <dgm:t>
        <a:bodyPr/>
        <a:lstStyle/>
        <a:p>
          <a:endParaRPr lang="en-US"/>
        </a:p>
      </dgm:t>
    </dgm:pt>
    <dgm:pt modelId="{B6438016-7365-4FC0-A372-D90585B4B6EE}" type="sibTrans" cxnId="{B8B909D0-D4F6-48D4-81DA-A58F34AE3646}">
      <dgm:prSet/>
      <dgm:spPr/>
      <dgm:t>
        <a:bodyPr/>
        <a:lstStyle/>
        <a:p>
          <a:endParaRPr lang="en-US"/>
        </a:p>
      </dgm:t>
    </dgm:pt>
    <dgm:pt modelId="{42147153-A6C2-4177-BA7D-2ACCC2C1B2F7}">
      <dgm:prSet phldrT="[Text]" custT="1"/>
      <dgm:spPr/>
      <dgm:t>
        <a:bodyPr/>
        <a:lstStyle/>
        <a:p>
          <a:r>
            <a:rPr lang="en-US" sz="1200" dirty="0">
              <a:solidFill>
                <a:schemeClr val="tx2">
                  <a:lumMod val="95000"/>
                  <a:lumOff val="5000"/>
                </a:schemeClr>
              </a:solidFill>
            </a:rPr>
            <a:t>Strategy:</a:t>
          </a:r>
        </a:p>
        <a:p>
          <a:r>
            <a:rPr lang="en-CA" sz="1200" b="0" i="0" dirty="0">
              <a:solidFill>
                <a:schemeClr val="tx2">
                  <a:lumMod val="95000"/>
                  <a:lumOff val="5000"/>
                </a:schemeClr>
              </a:solidFill>
            </a:rPr>
            <a:t>Optimizing Conversion, Placement &amp; Timing of Urgency Messages</a:t>
          </a:r>
          <a:endParaRPr lang="en-US" sz="1200" dirty="0">
            <a:solidFill>
              <a:schemeClr val="tx2">
                <a:lumMod val="95000"/>
                <a:lumOff val="5000"/>
              </a:schemeClr>
            </a:solidFill>
          </a:endParaRPr>
        </a:p>
      </dgm:t>
      <dgm:extLst>
        <a:ext uri="{E40237B7-FDA0-4F09-8148-C483321AD2D9}">
          <dgm14:cNvPr xmlns:dgm14="http://schemas.microsoft.com/office/drawing/2010/diagram" id="0" name="" title="Step 4 title"/>
        </a:ext>
      </dgm:extLst>
    </dgm:pt>
    <dgm:pt modelId="{C6F68745-4C20-4204-96A6-585691399C14}" type="parTrans" cxnId="{777DC3C6-D336-4C94-A624-E5582A07ECAA}">
      <dgm:prSet/>
      <dgm:spPr/>
      <dgm:t>
        <a:bodyPr/>
        <a:lstStyle/>
        <a:p>
          <a:endParaRPr lang="en-US"/>
        </a:p>
      </dgm:t>
    </dgm:pt>
    <dgm:pt modelId="{0C6B132F-0347-46BA-86A4-3FAFB6676411}" type="sibTrans" cxnId="{777DC3C6-D336-4C94-A624-E5582A07ECAA}">
      <dgm:prSet/>
      <dgm:spPr/>
      <dgm:t>
        <a:bodyPr/>
        <a:lstStyle/>
        <a:p>
          <a:endParaRPr lang="en-US"/>
        </a:p>
      </dgm:t>
    </dgm:pt>
    <dgm:pt modelId="{1C61A9A2-33F2-469B-8AC4-A104A5A98D78}" type="pres">
      <dgm:prSet presAssocID="{44156040-AF98-4F2C-9909-9F2439F6F588}" presName="Name0" presStyleCnt="0">
        <dgm:presLayoutVars>
          <dgm:dir/>
          <dgm:animLvl val="lvl"/>
          <dgm:resizeHandles val="exact"/>
        </dgm:presLayoutVars>
      </dgm:prSet>
      <dgm:spPr/>
    </dgm:pt>
    <dgm:pt modelId="{881B8FEC-9D20-4669-BB2E-FA9CEA0BE5A9}" type="pres">
      <dgm:prSet presAssocID="{74020AF3-C700-4606-8917-C6A353D7963A}" presName="parTxOnly" presStyleLbl="node1" presStyleIdx="0" presStyleCnt="4" custLinFactNeighborY="-81394">
        <dgm:presLayoutVars>
          <dgm:chMax val="0"/>
          <dgm:chPref val="0"/>
          <dgm:bulletEnabled val="1"/>
        </dgm:presLayoutVars>
      </dgm:prSet>
      <dgm:spPr/>
    </dgm:pt>
    <dgm:pt modelId="{705DFC51-4C30-4A07-9F0C-6EB770961C6F}" type="pres">
      <dgm:prSet presAssocID="{6CFF1BD9-AE1F-4488-8B72-01186EADA6FF}" presName="parTxOnlySpace" presStyleCnt="0"/>
      <dgm:spPr/>
    </dgm:pt>
    <dgm:pt modelId="{919A589F-F74A-40C3-BE88-AB8730BCAB04}" type="pres">
      <dgm:prSet presAssocID="{12E26E22-71B0-4386-A84F-ABF2FF66A99F}" presName="parTxOnly" presStyleLbl="node1" presStyleIdx="1" presStyleCnt="4" custLinFactNeighborX="19379" custLinFactNeighborY="-82363">
        <dgm:presLayoutVars>
          <dgm:chMax val="0"/>
          <dgm:chPref val="0"/>
          <dgm:bulletEnabled val="1"/>
        </dgm:presLayoutVars>
      </dgm:prSet>
      <dgm:spPr/>
    </dgm:pt>
    <dgm:pt modelId="{01C6BCDE-530E-4D03-9CF5-9AB36CDC1FE1}" type="pres">
      <dgm:prSet presAssocID="{E1826C46-15A2-4345-B986-53D05F21F155}" presName="parTxOnlySpace" presStyleCnt="0"/>
      <dgm:spPr/>
    </dgm:pt>
    <dgm:pt modelId="{268F2328-4548-422B-9C65-80797E16B241}" type="pres">
      <dgm:prSet presAssocID="{A8B05E70-CCF1-4080-8EEE-6873C9D4B630}" presName="parTxOnly" presStyleLbl="node1" presStyleIdx="2" presStyleCnt="4" custLinFactNeighborX="20285" custLinFactNeighborY="-82363">
        <dgm:presLayoutVars>
          <dgm:chMax val="0"/>
          <dgm:chPref val="0"/>
          <dgm:bulletEnabled val="1"/>
        </dgm:presLayoutVars>
      </dgm:prSet>
      <dgm:spPr/>
    </dgm:pt>
    <dgm:pt modelId="{8CB78EC1-7B74-4B6E-94C6-5F808A049A1F}" type="pres">
      <dgm:prSet presAssocID="{B6438016-7365-4FC0-A372-D90585B4B6EE}" presName="parTxOnlySpace" presStyleCnt="0"/>
      <dgm:spPr/>
    </dgm:pt>
    <dgm:pt modelId="{BDD0B0F7-A87C-4B5B-A4C3-4E4BE6EB0FE4}" type="pres">
      <dgm:prSet presAssocID="{42147153-A6C2-4177-BA7D-2ACCC2C1B2F7}" presName="parTxOnly" presStyleLbl="node1" presStyleIdx="3" presStyleCnt="4" custLinFactNeighborX="8515" custLinFactNeighborY="-81394">
        <dgm:presLayoutVars>
          <dgm:chMax val="0"/>
          <dgm:chPref val="0"/>
          <dgm:bulletEnabled val="1"/>
        </dgm:presLayoutVars>
      </dgm:prSet>
      <dgm:spPr/>
    </dgm:pt>
  </dgm:ptLst>
  <dgm:cxnLst>
    <dgm:cxn modelId="{BF4A375F-A05B-45C3-9731-23DBACB9FC02}" type="presOf" srcId="{12E26E22-71B0-4386-A84F-ABF2FF66A99F}" destId="{919A589F-F74A-40C3-BE88-AB8730BCAB04}" srcOrd="0" destOrd="0" presId="urn:microsoft.com/office/officeart/2005/8/layout/chevron1"/>
    <dgm:cxn modelId="{B0E2386F-A443-4201-8130-FB9CC25AA154}" srcId="{44156040-AF98-4F2C-9909-9F2439F6F588}" destId="{74020AF3-C700-4606-8917-C6A353D7963A}" srcOrd="0" destOrd="0" parTransId="{87D99D21-0B4A-4259-89FB-0E5941CB535C}" sibTransId="{6CFF1BD9-AE1F-4488-8B72-01186EADA6FF}"/>
    <dgm:cxn modelId="{BB4F9699-C9DE-46C4-A04B-CD52EF57D4C5}" type="presOf" srcId="{74020AF3-C700-4606-8917-C6A353D7963A}" destId="{881B8FEC-9D20-4669-BB2E-FA9CEA0BE5A9}" srcOrd="0" destOrd="0" presId="urn:microsoft.com/office/officeart/2005/8/layout/chevron1"/>
    <dgm:cxn modelId="{9E75EA9C-2122-47C1-897A-5BBDE8D78AC4}" type="presOf" srcId="{A8B05E70-CCF1-4080-8EEE-6873C9D4B630}" destId="{268F2328-4548-422B-9C65-80797E16B241}" srcOrd="0" destOrd="0" presId="urn:microsoft.com/office/officeart/2005/8/layout/chevron1"/>
    <dgm:cxn modelId="{937639B3-2352-48E4-A96B-F63DF2119D92}" srcId="{44156040-AF98-4F2C-9909-9F2439F6F588}" destId="{12E26E22-71B0-4386-A84F-ABF2FF66A99F}" srcOrd="1" destOrd="0" parTransId="{3A6CB3CB-0F71-4CA8-93AA-0E3E3D59D313}" sibTransId="{E1826C46-15A2-4345-B986-53D05F21F155}"/>
    <dgm:cxn modelId="{37A858B6-D71C-4E86-A467-E8D17167DE19}" type="presOf" srcId="{42147153-A6C2-4177-BA7D-2ACCC2C1B2F7}" destId="{BDD0B0F7-A87C-4B5B-A4C3-4E4BE6EB0FE4}" srcOrd="0" destOrd="0" presId="urn:microsoft.com/office/officeart/2005/8/layout/chevron1"/>
    <dgm:cxn modelId="{777DC3C6-D336-4C94-A624-E5582A07ECAA}" srcId="{44156040-AF98-4F2C-9909-9F2439F6F588}" destId="{42147153-A6C2-4177-BA7D-2ACCC2C1B2F7}" srcOrd="3" destOrd="0" parTransId="{C6F68745-4C20-4204-96A6-585691399C14}" sibTransId="{0C6B132F-0347-46BA-86A4-3FAFB6676411}"/>
    <dgm:cxn modelId="{B8B909D0-D4F6-48D4-81DA-A58F34AE3646}" srcId="{44156040-AF98-4F2C-9909-9F2439F6F588}" destId="{A8B05E70-CCF1-4080-8EEE-6873C9D4B630}" srcOrd="2" destOrd="0" parTransId="{11D1F3D3-0002-4131-9F84-22FBF8692DA9}" sibTransId="{B6438016-7365-4FC0-A372-D90585B4B6EE}"/>
    <dgm:cxn modelId="{383A5CFE-2D64-4002-A7C0-1E621409BFD6}" type="presOf" srcId="{44156040-AF98-4F2C-9909-9F2439F6F588}" destId="{1C61A9A2-33F2-469B-8AC4-A104A5A98D78}" srcOrd="0" destOrd="0" presId="urn:microsoft.com/office/officeart/2005/8/layout/chevron1"/>
    <dgm:cxn modelId="{EDA037DE-3D60-46A9-9DDB-074A05981F8D}" type="presParOf" srcId="{1C61A9A2-33F2-469B-8AC4-A104A5A98D78}" destId="{881B8FEC-9D20-4669-BB2E-FA9CEA0BE5A9}" srcOrd="0" destOrd="0" presId="urn:microsoft.com/office/officeart/2005/8/layout/chevron1"/>
    <dgm:cxn modelId="{8F2A48B2-4519-4F7D-931D-1EB2DDCF4663}" type="presParOf" srcId="{1C61A9A2-33F2-469B-8AC4-A104A5A98D78}" destId="{705DFC51-4C30-4A07-9F0C-6EB770961C6F}" srcOrd="1" destOrd="0" presId="urn:microsoft.com/office/officeart/2005/8/layout/chevron1"/>
    <dgm:cxn modelId="{A8C49188-74D0-46A6-A671-569711775D6B}" type="presParOf" srcId="{1C61A9A2-33F2-469B-8AC4-A104A5A98D78}" destId="{919A589F-F74A-40C3-BE88-AB8730BCAB04}" srcOrd="2" destOrd="0" presId="urn:microsoft.com/office/officeart/2005/8/layout/chevron1"/>
    <dgm:cxn modelId="{DF828B00-7F32-4A0D-9D43-9FD5AE3C854B}" type="presParOf" srcId="{1C61A9A2-33F2-469B-8AC4-A104A5A98D78}" destId="{01C6BCDE-530E-4D03-9CF5-9AB36CDC1FE1}" srcOrd="3" destOrd="0" presId="urn:microsoft.com/office/officeart/2005/8/layout/chevron1"/>
    <dgm:cxn modelId="{2FC0E474-8734-4209-BD6D-C297DEE76CB4}" type="presParOf" srcId="{1C61A9A2-33F2-469B-8AC4-A104A5A98D78}" destId="{268F2328-4548-422B-9C65-80797E16B241}" srcOrd="4" destOrd="0" presId="urn:microsoft.com/office/officeart/2005/8/layout/chevron1"/>
    <dgm:cxn modelId="{30A10B48-C159-4CE5-AFE2-9908BF17AD25}" type="presParOf" srcId="{1C61A9A2-33F2-469B-8AC4-A104A5A98D78}" destId="{8CB78EC1-7B74-4B6E-94C6-5F808A049A1F}" srcOrd="5" destOrd="0" presId="urn:microsoft.com/office/officeart/2005/8/layout/chevron1"/>
    <dgm:cxn modelId="{3065F5B9-06B1-4353-A251-703F2693DE95}" type="presParOf" srcId="{1C61A9A2-33F2-469B-8AC4-A104A5A98D78}" destId="{BDD0B0F7-A87C-4B5B-A4C3-4E4BE6EB0FE4}"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1B8FEC-9D20-4669-BB2E-FA9CEA0BE5A9}">
      <dsp:nvSpPr>
        <dsp:cNvPr id="0" name=""/>
        <dsp:cNvSpPr/>
      </dsp:nvSpPr>
      <dsp:spPr>
        <a:xfrm>
          <a:off x="4453" y="809138"/>
          <a:ext cx="2592511" cy="1037004"/>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100000"/>
            </a:lnSpc>
            <a:spcBef>
              <a:spcPct val="0"/>
            </a:spcBef>
            <a:spcAft>
              <a:spcPct val="35000"/>
            </a:spcAft>
            <a:buNone/>
          </a:pPr>
          <a:r>
            <a:rPr lang="en-US" sz="1400" kern="1200" dirty="0">
              <a:solidFill>
                <a:schemeClr val="tx2">
                  <a:lumMod val="95000"/>
                  <a:lumOff val="5000"/>
                </a:schemeClr>
              </a:solidFill>
              <a:latin typeface="Helvetica" pitchFamily="2" charset="0"/>
            </a:rPr>
            <a:t>Task: </a:t>
          </a:r>
        </a:p>
        <a:p>
          <a:pPr marL="0" lvl="0" indent="0" algn="ctr" defTabSz="622300">
            <a:lnSpc>
              <a:spcPct val="100000"/>
            </a:lnSpc>
            <a:spcBef>
              <a:spcPct val="0"/>
            </a:spcBef>
            <a:spcAft>
              <a:spcPct val="35000"/>
            </a:spcAft>
            <a:buNone/>
          </a:pPr>
          <a:r>
            <a:rPr lang="en-CA" sz="1400" b="0" i="0" kern="1200" dirty="0">
              <a:solidFill>
                <a:schemeClr val="tx2">
                  <a:lumMod val="95000"/>
                  <a:lumOff val="5000"/>
                </a:schemeClr>
              </a:solidFill>
              <a:latin typeface="Helvetica" pitchFamily="2" charset="0"/>
            </a:rPr>
            <a:t>Launch of Urgency Message Feature</a:t>
          </a:r>
          <a:endParaRPr lang="en-US" sz="1400" kern="1200" dirty="0">
            <a:solidFill>
              <a:schemeClr val="tx2">
                <a:lumMod val="95000"/>
                <a:lumOff val="5000"/>
              </a:schemeClr>
            </a:solidFill>
            <a:latin typeface="Helvetica" pitchFamily="2" charset="0"/>
          </a:endParaRPr>
        </a:p>
      </dsp:txBody>
      <dsp:txXfrm>
        <a:off x="522955" y="809138"/>
        <a:ext cx="1555507" cy="1037004"/>
      </dsp:txXfrm>
    </dsp:sp>
    <dsp:sp modelId="{919A589F-F74A-40C3-BE88-AB8730BCAB04}">
      <dsp:nvSpPr>
        <dsp:cNvPr id="0" name=""/>
        <dsp:cNvSpPr/>
      </dsp:nvSpPr>
      <dsp:spPr>
        <a:xfrm>
          <a:off x="2387954" y="799089"/>
          <a:ext cx="2592511" cy="1037004"/>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100000"/>
            </a:lnSpc>
            <a:spcBef>
              <a:spcPct val="0"/>
            </a:spcBef>
            <a:spcAft>
              <a:spcPct val="35000"/>
            </a:spcAft>
            <a:buNone/>
          </a:pPr>
          <a:r>
            <a:rPr lang="en-US" sz="1400" kern="1200" dirty="0">
              <a:solidFill>
                <a:schemeClr val="tx2">
                  <a:lumMod val="95000"/>
                  <a:lumOff val="5000"/>
                </a:schemeClr>
              </a:solidFill>
              <a:latin typeface="Helvetica" pitchFamily="2" charset="0"/>
            </a:rPr>
            <a:t>Goal:</a:t>
          </a:r>
        </a:p>
        <a:p>
          <a:pPr marL="0" lvl="0" indent="0" algn="ctr" defTabSz="622300">
            <a:lnSpc>
              <a:spcPct val="100000"/>
            </a:lnSpc>
            <a:spcBef>
              <a:spcPct val="0"/>
            </a:spcBef>
            <a:spcAft>
              <a:spcPct val="35000"/>
            </a:spcAft>
            <a:buNone/>
          </a:pPr>
          <a:r>
            <a:rPr lang="en-CA" sz="1400" b="0" i="0" kern="1200" dirty="0">
              <a:solidFill>
                <a:schemeClr val="tx2">
                  <a:lumMod val="95000"/>
                  <a:lumOff val="5000"/>
                </a:schemeClr>
              </a:solidFill>
              <a:latin typeface="Helvetica" pitchFamily="2" charset="0"/>
            </a:rPr>
            <a:t>Driving Bookings Through Effective Messaging</a:t>
          </a:r>
          <a:endParaRPr lang="en-US" sz="1400" kern="1200" dirty="0">
            <a:solidFill>
              <a:schemeClr val="tx2">
                <a:lumMod val="95000"/>
                <a:lumOff val="5000"/>
              </a:schemeClr>
            </a:solidFill>
            <a:latin typeface="Helvetica" pitchFamily="2" charset="0"/>
          </a:endParaRPr>
        </a:p>
      </dsp:txBody>
      <dsp:txXfrm>
        <a:off x="2906456" y="799089"/>
        <a:ext cx="1555507" cy="1037004"/>
      </dsp:txXfrm>
    </dsp:sp>
    <dsp:sp modelId="{268F2328-4548-422B-9C65-80797E16B241}">
      <dsp:nvSpPr>
        <dsp:cNvPr id="0" name=""/>
        <dsp:cNvSpPr/>
      </dsp:nvSpPr>
      <dsp:spPr>
        <a:xfrm>
          <a:off x="4723563" y="799089"/>
          <a:ext cx="2592511" cy="1037004"/>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100000"/>
            </a:lnSpc>
            <a:spcBef>
              <a:spcPct val="0"/>
            </a:spcBef>
            <a:spcAft>
              <a:spcPct val="35000"/>
            </a:spcAft>
            <a:buNone/>
          </a:pPr>
          <a:r>
            <a:rPr lang="en-US" sz="1400" kern="1200" dirty="0">
              <a:solidFill>
                <a:schemeClr val="tx2">
                  <a:lumMod val="95000"/>
                  <a:lumOff val="5000"/>
                </a:schemeClr>
              </a:solidFill>
              <a:latin typeface="Helvetica" pitchFamily="2" charset="0"/>
            </a:rPr>
            <a:t>Analysis:</a:t>
          </a:r>
        </a:p>
        <a:p>
          <a:pPr marL="0" lvl="0" indent="0" algn="ctr" defTabSz="622300">
            <a:lnSpc>
              <a:spcPct val="100000"/>
            </a:lnSpc>
            <a:spcBef>
              <a:spcPct val="0"/>
            </a:spcBef>
            <a:spcAft>
              <a:spcPct val="35000"/>
            </a:spcAft>
            <a:buNone/>
          </a:pPr>
          <a:r>
            <a:rPr lang="en-CA" sz="1400" b="0" i="0" kern="1200" dirty="0">
              <a:solidFill>
                <a:schemeClr val="tx2">
                  <a:lumMod val="95000"/>
                  <a:lumOff val="5000"/>
                </a:schemeClr>
              </a:solidFill>
              <a:latin typeface="Helvetica" pitchFamily="2" charset="0"/>
            </a:rPr>
            <a:t>Insights from Data, Price Trends &amp; User Behavior</a:t>
          </a:r>
          <a:endParaRPr lang="en-US" sz="1400" kern="1200" dirty="0">
            <a:solidFill>
              <a:schemeClr val="tx2">
                <a:lumMod val="95000"/>
                <a:lumOff val="5000"/>
              </a:schemeClr>
            </a:solidFill>
            <a:latin typeface="Helvetica" pitchFamily="2" charset="0"/>
          </a:endParaRPr>
        </a:p>
      </dsp:txBody>
      <dsp:txXfrm>
        <a:off x="5242065" y="799089"/>
        <a:ext cx="1555507" cy="1037004"/>
      </dsp:txXfrm>
    </dsp:sp>
    <dsp:sp modelId="{BDD0B0F7-A87C-4B5B-A4C3-4E4BE6EB0FE4}">
      <dsp:nvSpPr>
        <dsp:cNvPr id="0" name=""/>
        <dsp:cNvSpPr/>
      </dsp:nvSpPr>
      <dsp:spPr>
        <a:xfrm>
          <a:off x="7008688" y="809138"/>
          <a:ext cx="2592511" cy="1037004"/>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solidFill>
                <a:schemeClr val="tx2">
                  <a:lumMod val="95000"/>
                  <a:lumOff val="5000"/>
                </a:schemeClr>
              </a:solidFill>
            </a:rPr>
            <a:t>Strategy:</a:t>
          </a:r>
        </a:p>
        <a:p>
          <a:pPr marL="0" lvl="0" indent="0" algn="ctr" defTabSz="533400">
            <a:lnSpc>
              <a:spcPct val="90000"/>
            </a:lnSpc>
            <a:spcBef>
              <a:spcPct val="0"/>
            </a:spcBef>
            <a:spcAft>
              <a:spcPct val="35000"/>
            </a:spcAft>
            <a:buNone/>
          </a:pPr>
          <a:r>
            <a:rPr lang="en-CA" sz="1200" b="0" i="0" kern="1200" dirty="0">
              <a:solidFill>
                <a:schemeClr val="tx2">
                  <a:lumMod val="95000"/>
                  <a:lumOff val="5000"/>
                </a:schemeClr>
              </a:solidFill>
            </a:rPr>
            <a:t>Optimizing Conversion, Placement &amp; Timing of Urgency Messages</a:t>
          </a:r>
          <a:endParaRPr lang="en-US" sz="1200" kern="1200" dirty="0">
            <a:solidFill>
              <a:schemeClr val="tx2">
                <a:lumMod val="95000"/>
                <a:lumOff val="5000"/>
              </a:schemeClr>
            </a:solidFill>
          </a:endParaRPr>
        </a:p>
      </dsp:txBody>
      <dsp:txXfrm>
        <a:off x="7527190" y="809138"/>
        <a:ext cx="1555507" cy="103700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3D5444-F62C-42C3-A75A-D9DBA807730F}" type="datetimeFigureOut">
              <a:rPr lang="en-US" smtClean="0"/>
              <a:t>12/6/23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4F617-7A30-41D4-AB86-5D833C98E18B}" type="slidenum">
              <a:rPr lang="en-US" smtClean="0"/>
              <a:t>‹#›</a:t>
            </a:fld>
            <a:endParaRPr lang="en-US"/>
          </a:p>
        </p:txBody>
      </p:sp>
    </p:spTree>
    <p:extLst>
      <p:ext uri="{BB962C8B-B14F-4D97-AF65-F5344CB8AC3E}">
        <p14:creationId xmlns:p14="http://schemas.microsoft.com/office/powerpoint/2010/main" val="99462481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A1FA-7B6A-47D2-8D61-F225D71B51FF}" type="datetimeFigureOut">
              <a:rPr lang="en-US" smtClean="0"/>
              <a:t>12/6/23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A179D-2D27-49E2-B022-8EDDA2EFE682}" type="slidenum">
              <a:rPr lang="en-US" smtClean="0"/>
              <a:t>‹#›</a:t>
            </a:fld>
            <a:endParaRPr lang="en-US"/>
          </a:p>
        </p:txBody>
      </p:sp>
    </p:spTree>
    <p:extLst>
      <p:ext uri="{BB962C8B-B14F-4D97-AF65-F5344CB8AC3E}">
        <p14:creationId xmlns:p14="http://schemas.microsoft.com/office/powerpoint/2010/main" val="117460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dirty="0">
                <a:latin typeface="Arial" pitchFamily="34" charset="0"/>
                <a:cs typeface="Arial" pitchFamily="34" charset="0"/>
              </a:rPr>
              <a:t>To change the  image on this slide, select the picture and delete it. Then click the Pictures icon in the placeholder to insert your own image.</a:t>
            </a:r>
          </a:p>
          <a:p>
            <a:endParaRPr lang="en-US" dirty="0"/>
          </a:p>
        </p:txBody>
      </p:sp>
      <p:sp>
        <p:nvSpPr>
          <p:cNvPr id="4" name="Slide Number Placeholder 3"/>
          <p:cNvSpPr>
            <a:spLocks noGrp="1"/>
          </p:cNvSpPr>
          <p:nvPr>
            <p:ph type="sldNum" sz="quarter" idx="10"/>
          </p:nvPr>
        </p:nvSpPr>
        <p:spPr/>
        <p:txBody>
          <a:bodyPr/>
          <a:lstStyle/>
          <a:p>
            <a:fld id="{1B9A179D-2D27-49E2-B022-8EDDA2EFE682}" type="slidenum">
              <a:rPr lang="en-US" smtClean="0"/>
              <a:t>1</a:t>
            </a:fld>
            <a:endParaRPr lang="en-US"/>
          </a:p>
        </p:txBody>
      </p:sp>
    </p:spTree>
    <p:extLst>
      <p:ext uri="{BB962C8B-B14F-4D97-AF65-F5344CB8AC3E}">
        <p14:creationId xmlns:p14="http://schemas.microsoft.com/office/powerpoint/2010/main" val="1542422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Freeform 11"/>
          <p:cNvSpPr>
            <a:spLocks noChangeArrowheads="1"/>
          </p:cNvSpPr>
          <p:nvPr/>
        </p:nvSpPr>
        <p:spPr bwMode="white">
          <a:xfrm>
            <a:off x="8429022" y="0"/>
            <a:ext cx="3762978" cy="6858000"/>
          </a:xfrm>
          <a:custGeom>
            <a:avLst/>
            <a:gdLst>
              <a:gd name="connsiteX0" fmla="*/ 0 w 3762978"/>
              <a:gd name="connsiteY0" fmla="*/ 0 h 6858000"/>
              <a:gd name="connsiteX1" fmla="*/ 3762978 w 3762978"/>
              <a:gd name="connsiteY1" fmla="*/ 0 h 6858000"/>
              <a:gd name="connsiteX2" fmla="*/ 3762978 w 3762978"/>
              <a:gd name="connsiteY2" fmla="*/ 6858000 h 6858000"/>
              <a:gd name="connsiteX3" fmla="*/ 338667 w 3762978"/>
              <a:gd name="connsiteY3" fmla="*/ 6858000 h 6858000"/>
              <a:gd name="connsiteX4" fmla="*/ 1189567 w 3762978"/>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978" h="6858000">
                <a:moveTo>
                  <a:pt x="0" y="0"/>
                </a:moveTo>
                <a:lnTo>
                  <a:pt x="3762978" y="0"/>
                </a:lnTo>
                <a:lnTo>
                  <a:pt x="3762978" y="6858000"/>
                </a:lnTo>
                <a:lnTo>
                  <a:pt x="338667" y="6858000"/>
                </a:lnTo>
                <a:lnTo>
                  <a:pt x="1189567" y="433705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1800"/>
          </a:p>
        </p:txBody>
      </p:sp>
      <p:sp>
        <p:nvSpPr>
          <p:cNvPr id="7" name="Freeform 6"/>
          <p:cNvSpPr>
            <a:spLocks/>
          </p:cNvSpPr>
          <p:nvPr/>
        </p:nvSpPr>
        <p:spPr bwMode="auto">
          <a:xfrm>
            <a:off x="8145385"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pPr lvl="0"/>
            <a:endParaRPr lang="en-US" sz="1800"/>
          </a:p>
        </p:txBody>
      </p:sp>
      <p:sp>
        <p:nvSpPr>
          <p:cNvPr id="8" name="Freeform 7"/>
          <p:cNvSpPr>
            <a:spLocks/>
          </p:cNvSpPr>
          <p:nvPr/>
        </p:nvSpPr>
        <p:spPr bwMode="auto">
          <a:xfrm>
            <a:off x="7950653"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0" y="1873584"/>
            <a:ext cx="640080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5400" y="4572000"/>
            <a:ext cx="6400800" cy="1600200"/>
          </a:xfrm>
        </p:spPr>
        <p:txBody>
          <a:bodyPr/>
          <a:lstStyle>
            <a:lvl1pPr marL="0" indent="0" algn="l">
              <a:spcBef>
                <a:spcPts val="120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51258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724400" y="1828801"/>
            <a:ext cx="6172200" cy="4343400"/>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12/6/23</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67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9" name="Rectangle 8"/>
          <p:cNvSpPr/>
          <p:nvPr/>
        </p:nvSpPr>
        <p:spPr bwMode="invGray">
          <a:xfrm>
            <a:off x="1295400"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bwMode="invGray">
          <a:xfrm>
            <a:off x="6324599"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295400"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p:nvSpPr>
        <p:spPr>
          <a:xfrm>
            <a:off x="6324599"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1298448"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bwMode="invGray">
          <a:xfrm>
            <a:off x="1371273"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Picture Placeholder 2" descr="An empty placeholder to add an image. Click on the placeholder and select the image that you wish to add"/>
          <p:cNvSpPr>
            <a:spLocks noGrp="1"/>
          </p:cNvSpPr>
          <p:nvPr>
            <p:ph type="pic" idx="13"/>
          </p:nvPr>
        </p:nvSpPr>
        <p:spPr>
          <a:xfrm>
            <a:off x="63246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Text Placeholder 3"/>
          <p:cNvSpPr>
            <a:spLocks noGrp="1"/>
          </p:cNvSpPr>
          <p:nvPr>
            <p:ph type="body" sz="half" idx="14"/>
          </p:nvPr>
        </p:nvSpPr>
        <p:spPr bwMode="invGray">
          <a:xfrm>
            <a:off x="6412954"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12/6/23</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394401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12/6/23</a:t>
            </a:fld>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9294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white">
          <a:xfrm rot="5400000">
            <a:off x="7562850" y="2228850"/>
            <a:ext cx="6858000" cy="2400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5400000">
            <a:off x="6331230" y="3387909"/>
            <a:ext cx="6858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a:off x="6251613" y="3387909"/>
            <a:ext cx="6858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871318" y="685800"/>
            <a:ext cx="1033272"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400" y="685800"/>
            <a:ext cx="7976754"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12/6/23</a:t>
            </a:fld>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7F8E3F6-DE14-48B2-B2BC-6FABA9630FB8}" type="slidenum">
              <a:rPr lang="en-US" smtClean="0"/>
              <a:pPr/>
              <a:t>‹#›</a:t>
            </a:fld>
            <a:endParaRPr lang="en-US" dirty="0"/>
          </a:p>
        </p:txBody>
      </p:sp>
    </p:spTree>
    <p:extLst>
      <p:ext uri="{BB962C8B-B14F-4D97-AF65-F5344CB8AC3E}">
        <p14:creationId xmlns:p14="http://schemas.microsoft.com/office/powerpoint/2010/main" val="180411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12/6/23</a:t>
            </a:fld>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9618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0" name="Rectangle 5"/>
          <p:cNvSpPr>
            <a:spLocks noChangeArrowheads="1"/>
          </p:cNvSpPr>
          <p:nvPr/>
        </p:nvSpPr>
        <p:spPr bwMode="white">
          <a:xfrm>
            <a:off x="6540503" y="0"/>
            <a:ext cx="5651496" cy="6858000"/>
          </a:xfrm>
          <a:custGeom>
            <a:avLst/>
            <a:gdLst/>
            <a:ahLst/>
            <a:cxnLst/>
            <a:rect l="l" t="t" r="r" b="b"/>
            <a:pathLst>
              <a:path w="4238622" h="6858000">
                <a:moveTo>
                  <a:pt x="0" y="0"/>
                </a:moveTo>
                <a:lnTo>
                  <a:pt x="4086222" y="0"/>
                </a:lnTo>
                <a:lnTo>
                  <a:pt x="4237035" y="0"/>
                </a:lnTo>
                <a:lnTo>
                  <a:pt x="4238622" y="0"/>
                </a:lnTo>
                <a:lnTo>
                  <a:pt x="4238622" y="6858000"/>
                </a:lnTo>
                <a:lnTo>
                  <a:pt x="4237035" y="6858000"/>
                </a:lnTo>
                <a:lnTo>
                  <a:pt x="4086222"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11" name="Freeform 6"/>
          <p:cNvSpPr>
            <a:spLocks/>
          </p:cNvSpPr>
          <p:nvPr/>
        </p:nvSpPr>
        <p:spPr bwMode="auto">
          <a:xfrm>
            <a:off x="6256868"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2" name="Freeform 7"/>
          <p:cNvSpPr>
            <a:spLocks/>
          </p:cNvSpPr>
          <p:nvPr/>
        </p:nvSpPr>
        <p:spPr bwMode="auto">
          <a:xfrm>
            <a:off x="6062136"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15" name="Picture Placeholder 14" descr="An empty placeholder to add an image. Click on the placeholder and select the image that you wish to add"/>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en-US"/>
              <a:t>Click icon to add picture</a:t>
            </a:r>
          </a:p>
        </p:txBody>
      </p:sp>
      <p:sp>
        <p:nvSpPr>
          <p:cNvPr id="3" name="Subtitle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4028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5"/>
          <p:cNvSpPr>
            <a:spLocks noChangeArrowheads="1"/>
          </p:cNvSpPr>
          <p:nvPr/>
        </p:nvSpPr>
        <p:spPr bwMode="white">
          <a:xfrm>
            <a:off x="9622368" y="0"/>
            <a:ext cx="2569632" cy="6858000"/>
          </a:xfrm>
          <a:custGeom>
            <a:avLst/>
            <a:gdLst/>
            <a:ahLst/>
            <a:cxnLst/>
            <a:rect l="l" t="t" r="r" b="b"/>
            <a:pathLst>
              <a:path w="1927224" h="6858000">
                <a:moveTo>
                  <a:pt x="0" y="0"/>
                </a:moveTo>
                <a:lnTo>
                  <a:pt x="1927224" y="0"/>
                </a:lnTo>
                <a:lnTo>
                  <a:pt x="1927224"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8" name="Freeform 6"/>
          <p:cNvSpPr>
            <a:spLocks/>
          </p:cNvSpPr>
          <p:nvPr/>
        </p:nvSpPr>
        <p:spPr bwMode="auto">
          <a:xfrm>
            <a:off x="9237132"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9"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0"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title"/>
          </p:nvPr>
        </p:nvSpPr>
        <p:spPr>
          <a:xfrm>
            <a:off x="1295398" y="2914650"/>
            <a:ext cx="8046720" cy="1557338"/>
          </a:xfrm>
        </p:spPr>
        <p:txBody>
          <a:bodyPr anchor="b">
            <a:normAutofit/>
          </a:bodyPr>
          <a:lstStyle>
            <a:lvl1pPr>
              <a:defRPr sz="320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398" y="4589463"/>
            <a:ext cx="8046718" cy="1011237"/>
          </a:xfrm>
        </p:spPr>
        <p:txBody>
          <a:bodyPr/>
          <a:lstStyle>
            <a:lvl1pPr marL="0" indent="0">
              <a:spcBef>
                <a:spcPts val="120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19642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8799"/>
            <a:ext cx="4572000" cy="43434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12/6/23</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44820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lstStyle/>
          <a:p>
            <a:r>
              <a:rPr lang="en-US"/>
              <a:t>Click to edit Master title style</a:t>
            </a:r>
          </a:p>
        </p:txBody>
      </p:sp>
      <p:sp>
        <p:nvSpPr>
          <p:cNvPr id="3" name="Text Placeholder 2"/>
          <p:cNvSpPr>
            <a:spLocks noGrp="1"/>
          </p:cNvSpPr>
          <p:nvPr>
            <p:ph type="body" idx="1"/>
          </p:nvPr>
        </p:nvSpPr>
        <p:spPr>
          <a:xfrm>
            <a:off x="1295400" y="1828800"/>
            <a:ext cx="4572000" cy="850392"/>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24600" y="1828800"/>
            <a:ext cx="4572000" cy="847725"/>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79A3335-6331-4872-A8B7-ECD55539F4D0}" type="datetimeFigureOut">
              <a:rPr lang="en-US" smtClean="0"/>
              <a:t>12/6/23</a:t>
            </a:fld>
            <a:endParaRPr lang="en-US"/>
          </a:p>
        </p:txBody>
      </p:sp>
      <p:sp>
        <p:nvSpPr>
          <p:cNvPr id="9" name="Slide Number Placeholder 8"/>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6023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A79A3335-6331-4872-A8B7-ECD55539F4D0}" type="datetimeFigureOut">
              <a:rPr lang="en-US" smtClean="0"/>
              <a:t>12/6/23</a:t>
            </a:fld>
            <a:endParaRPr lang="en-US"/>
          </a:p>
        </p:txBody>
      </p:sp>
      <p:sp>
        <p:nvSpPr>
          <p:cNvPr id="5" name="Slide Number Placeholder 4"/>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33973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A79A3335-6331-4872-A8B7-ECD55539F4D0}" type="datetimeFigureOut">
              <a:rPr lang="en-US" smtClean="0"/>
              <a:t>12/6/23</a:t>
            </a:fld>
            <a:endParaRPr lang="en-US"/>
          </a:p>
        </p:txBody>
      </p:sp>
      <p:sp>
        <p:nvSpPr>
          <p:cNvPr id="4" name="Slide Number Placeholder 3"/>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98363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4728209" y="1828800"/>
            <a:ext cx="6126480" cy="43434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12/6/23</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476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userDrawn="1"/>
        </p:nvSpPr>
        <p:spPr bwMode="white">
          <a:xfrm>
            <a:off x="0" y="0"/>
            <a:ext cx="1219200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1371600"/>
            <a:ext cx="12192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1443006"/>
            <a:ext cx="12192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95400" y="255134"/>
            <a:ext cx="9601200" cy="10368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399" y="6374999"/>
            <a:ext cx="6243203" cy="274320"/>
          </a:xfrm>
          <a:prstGeom prst="rect">
            <a:avLst/>
          </a:prstGeom>
        </p:spPr>
        <p:txBody>
          <a:bodyPr vert="horz" lIns="91440" tIns="45720" rIns="91440" bIns="45720" rtlCol="0" anchor="ctr"/>
          <a:lstStyle>
            <a:lvl1pPr algn="l">
              <a:defRPr sz="1100">
                <a:solidFill>
                  <a:schemeClr val="tx1"/>
                </a:solidFill>
              </a:defRPr>
            </a:lvl1pPr>
          </a:lstStyle>
          <a:p>
            <a:r>
              <a:rPr lang="en-US" dirty="0"/>
              <a:t>Add a footer</a:t>
            </a:r>
          </a:p>
        </p:txBody>
      </p:sp>
      <p:sp>
        <p:nvSpPr>
          <p:cNvPr id="4" name="Date Placeholder 3"/>
          <p:cNvSpPr>
            <a:spLocks noGrp="1"/>
          </p:cNvSpPr>
          <p:nvPr>
            <p:ph type="dt" sz="half" idx="2"/>
          </p:nvPr>
        </p:nvSpPr>
        <p:spPr>
          <a:xfrm>
            <a:off x="7791449" y="6374999"/>
            <a:ext cx="1480705" cy="274320"/>
          </a:xfrm>
          <a:prstGeom prst="rect">
            <a:avLst/>
          </a:prstGeom>
        </p:spPr>
        <p:txBody>
          <a:bodyPr vert="horz" lIns="91440" tIns="45720" rIns="91440" bIns="45720" rtlCol="0" anchor="ctr"/>
          <a:lstStyle>
            <a:lvl1pPr algn="r">
              <a:defRPr sz="1100">
                <a:solidFill>
                  <a:schemeClr val="tx1"/>
                </a:solidFill>
              </a:defRPr>
            </a:lvl1pPr>
          </a:lstStyle>
          <a:p>
            <a:fld id="{A79A3335-6331-4872-A8B7-ECD55539F4D0}" type="datetimeFigureOut">
              <a:rPr lang="en-US" smtClean="0"/>
              <a:pPr/>
              <a:t>12/6/23</a:t>
            </a:fld>
            <a:endParaRPr lang="en-US"/>
          </a:p>
        </p:txBody>
      </p:sp>
      <p:sp>
        <p:nvSpPr>
          <p:cNvPr id="6" name="Slide Number Placeholder 5"/>
          <p:cNvSpPr>
            <a:spLocks noGrp="1"/>
          </p:cNvSpPr>
          <p:nvPr>
            <p:ph type="sldNum" sz="quarter" idx="4"/>
          </p:nvPr>
        </p:nvSpPr>
        <p:spPr>
          <a:xfrm>
            <a:off x="9525000" y="6374999"/>
            <a:ext cx="1371600" cy="274320"/>
          </a:xfrm>
          <a:prstGeom prst="rect">
            <a:avLst/>
          </a:prstGeom>
        </p:spPr>
        <p:txBody>
          <a:bodyPr vert="horz" lIns="91440" tIns="45720" rIns="91440" bIns="45720" rtlCol="0" anchor="ctr"/>
          <a:lstStyle>
            <a:lvl1pPr algn="r">
              <a:defRPr sz="1100">
                <a:solidFill>
                  <a:schemeClr val="tx1"/>
                </a:solidFill>
              </a:defRPr>
            </a:lvl1pPr>
          </a:lstStyle>
          <a:p>
            <a:fld id="{A7F8E3F6-DE14-48B2-B2BC-6FABA9630FB8}" type="slidenum">
              <a:rPr lang="en-US" smtClean="0"/>
              <a:pPr/>
              <a:t>‹#›</a:t>
            </a:fld>
            <a:endParaRPr lang="en-US"/>
          </a:p>
        </p:txBody>
      </p:sp>
    </p:spTree>
    <p:extLst>
      <p:ext uri="{BB962C8B-B14F-4D97-AF65-F5344CB8AC3E}">
        <p14:creationId xmlns:p14="http://schemas.microsoft.com/office/powerpoint/2010/main" val="259473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61"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5.xml"/><Relationship Id="rId7" Type="http://schemas.openxmlformats.org/officeDocument/2006/relationships/image" Target="../media/image2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www.thinkwithgoogle.com/intl/en-emea/marketing-strategies/data-and-measurement/marketing-measurement-travel-industry/" TargetMode="External"/><Relationship Id="rId2" Type="http://schemas.openxmlformats.org/officeDocument/2006/relationships/hyperlink" Target="https://www.grandviewresearch.com/industry-analysis/online-travel-booking-service-market-report" TargetMode="External"/><Relationship Id="rId1" Type="http://schemas.openxmlformats.org/officeDocument/2006/relationships/slideLayout" Target="../slideLayouts/slideLayout7.xml"/><Relationship Id="rId5" Type="http://schemas.openxmlformats.org/officeDocument/2006/relationships/hyperlink" Target="https://atlan.com/data-analytics-in-travel-industry/" TargetMode="External"/><Relationship Id="rId4" Type="http://schemas.openxmlformats.org/officeDocument/2006/relationships/hyperlink" Target="https://www.mni.com/blog/travel-marketi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75360" y="1119958"/>
            <a:ext cx="5120640" cy="2560320"/>
          </a:xfrm>
        </p:spPr>
        <p:txBody>
          <a:bodyPr/>
          <a:lstStyle/>
          <a:p>
            <a:r>
              <a:rPr lang="en-US" dirty="0"/>
              <a:t>Urgency Message Strategies Case Study</a:t>
            </a:r>
          </a:p>
        </p:txBody>
      </p:sp>
      <p:pic>
        <p:nvPicPr>
          <p:cNvPr id="5" name="Picture Placeholder 4" descr="City street with motion blu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14" b="14"/>
          <a:stretch>
            <a:fillRect/>
          </a:stretch>
        </p:blipFill>
        <p:spPr/>
      </p:pic>
      <p:sp>
        <p:nvSpPr>
          <p:cNvPr id="3" name="Subtitle 2"/>
          <p:cNvSpPr>
            <a:spLocks noGrp="1"/>
          </p:cNvSpPr>
          <p:nvPr>
            <p:ph type="subTitle" idx="1"/>
          </p:nvPr>
        </p:nvSpPr>
        <p:spPr/>
        <p:txBody>
          <a:bodyPr/>
          <a:lstStyle/>
          <a:p>
            <a:r>
              <a:rPr lang="en-US" dirty="0"/>
              <a:t>Arunabho </a:t>
            </a:r>
            <a:r>
              <a:rPr lang="en-US" dirty="0" err="1"/>
              <a:t>Kanti</a:t>
            </a:r>
            <a:r>
              <a:rPr lang="en-US" dirty="0"/>
              <a:t> </a:t>
            </a:r>
            <a:r>
              <a:rPr lang="en-US" dirty="0" err="1"/>
              <a:t>Som</a:t>
            </a:r>
            <a:endParaRPr lang="en-US" dirty="0"/>
          </a:p>
        </p:txBody>
      </p:sp>
      <p:pic>
        <p:nvPicPr>
          <p:cNvPr id="22530" name="Picture 2">
            <a:extLst>
              <a:ext uri="{FF2B5EF4-FFF2-40B4-BE49-F238E27FC236}">
                <a16:creationId xmlns:a16="http://schemas.microsoft.com/office/drawing/2014/main" id="{81657FDC-5771-441E-0EB1-15F10E40F4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7120" y="0"/>
            <a:ext cx="2039231" cy="1033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59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1AB813-DED2-005A-2761-EC3DFD532EEF}"/>
              </a:ext>
            </a:extLst>
          </p:cNvPr>
          <p:cNvSpPr txBox="1"/>
          <p:nvPr/>
        </p:nvSpPr>
        <p:spPr>
          <a:xfrm>
            <a:off x="626406" y="4971886"/>
            <a:ext cx="5527523" cy="1631216"/>
          </a:xfrm>
          <a:prstGeom prst="rect">
            <a:avLst/>
          </a:prstGeom>
          <a:noFill/>
        </p:spPr>
        <p:txBody>
          <a:bodyPr wrap="square">
            <a:spAutoFit/>
          </a:bodyPr>
          <a:lstStyle/>
          <a:p>
            <a:r>
              <a:rPr lang="en-US" b="1" dirty="0">
                <a:solidFill>
                  <a:schemeClr val="tx2">
                    <a:lumMod val="95000"/>
                    <a:lumOff val="5000"/>
                  </a:schemeClr>
                </a:solidFill>
                <a:latin typeface="Helvetica" pitchFamily="2" charset="0"/>
              </a:rPr>
              <a:t>Number of Booking vs Days of Week:</a:t>
            </a:r>
          </a:p>
          <a:p>
            <a:endParaRPr lang="en-US" dirty="0">
              <a:solidFill>
                <a:schemeClr val="tx2">
                  <a:lumMod val="95000"/>
                  <a:lumOff val="5000"/>
                </a:schemeClr>
              </a:solidFill>
              <a:latin typeface="Helvetica" pitchFamily="2" charset="0"/>
            </a:endParaRPr>
          </a:p>
          <a:p>
            <a:r>
              <a:rPr lang="en-US" sz="1600" dirty="0">
                <a:solidFill>
                  <a:schemeClr val="tx2">
                    <a:lumMod val="95000"/>
                    <a:lumOff val="5000"/>
                  </a:schemeClr>
                </a:solidFill>
                <a:latin typeface="Helvetica" pitchFamily="2" charset="0"/>
              </a:rPr>
              <a:t>Data shows weekends saw lesser number bookings compared to the weekdays. Weekday booking stability offers targeted opportunity for mid-week urgency promotions to boost weekend demand.</a:t>
            </a:r>
          </a:p>
        </p:txBody>
      </p:sp>
      <p:pic>
        <p:nvPicPr>
          <p:cNvPr id="6146" name="Picture 2">
            <a:extLst>
              <a:ext uri="{FF2B5EF4-FFF2-40B4-BE49-F238E27FC236}">
                <a16:creationId xmlns:a16="http://schemas.microsoft.com/office/drawing/2014/main" id="{A3843869-3844-2687-03C4-B5933E132F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429" y="1024772"/>
            <a:ext cx="6116571" cy="365775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567D9C38-3CA7-F175-2153-11A7EF0E3E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3252" y="1024773"/>
            <a:ext cx="5728996" cy="365775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95FF8027-EA37-9B73-CE87-FA3A81DB5052}"/>
              </a:ext>
            </a:extLst>
          </p:cNvPr>
          <p:cNvSpPr txBox="1">
            <a:spLocks/>
          </p:cNvSpPr>
          <p:nvPr/>
        </p:nvSpPr>
        <p:spPr>
          <a:xfrm>
            <a:off x="218771" y="239669"/>
            <a:ext cx="7602770"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latin typeface="Helvetica" pitchFamily="2" charset="0"/>
              </a:rPr>
              <a:t>EDA: Impact on Number of Bookings</a:t>
            </a:r>
          </a:p>
        </p:txBody>
      </p:sp>
      <p:sp>
        <p:nvSpPr>
          <p:cNvPr id="8" name="TextBox 7">
            <a:extLst>
              <a:ext uri="{FF2B5EF4-FFF2-40B4-BE49-F238E27FC236}">
                <a16:creationId xmlns:a16="http://schemas.microsoft.com/office/drawing/2014/main" id="{A0328656-71F0-6FD3-4DE3-312C562E4F9C}"/>
              </a:ext>
            </a:extLst>
          </p:cNvPr>
          <p:cNvSpPr txBox="1"/>
          <p:nvPr/>
        </p:nvSpPr>
        <p:spPr>
          <a:xfrm>
            <a:off x="6464737" y="4862901"/>
            <a:ext cx="5727263" cy="1877437"/>
          </a:xfrm>
          <a:prstGeom prst="rect">
            <a:avLst/>
          </a:prstGeom>
          <a:noFill/>
        </p:spPr>
        <p:txBody>
          <a:bodyPr wrap="square">
            <a:spAutoFit/>
          </a:bodyPr>
          <a:lstStyle/>
          <a:p>
            <a:r>
              <a:rPr lang="en-US" b="1" dirty="0">
                <a:solidFill>
                  <a:schemeClr val="tx2">
                    <a:lumMod val="95000"/>
                    <a:lumOff val="5000"/>
                  </a:schemeClr>
                </a:solidFill>
                <a:latin typeface="Helvetica" pitchFamily="2" charset="0"/>
              </a:rPr>
              <a:t>Number of Bookings and ADR by month:</a:t>
            </a:r>
          </a:p>
          <a:p>
            <a:endParaRPr lang="en-US" dirty="0">
              <a:solidFill>
                <a:schemeClr val="tx2">
                  <a:lumMod val="95000"/>
                  <a:lumOff val="5000"/>
                </a:schemeClr>
              </a:solidFill>
              <a:latin typeface="Helvetica" pitchFamily="2" charset="0"/>
            </a:endParaRPr>
          </a:p>
          <a:p>
            <a:r>
              <a:rPr lang="en-US" sz="1600" dirty="0">
                <a:solidFill>
                  <a:schemeClr val="tx2">
                    <a:lumMod val="95000"/>
                    <a:lumOff val="5000"/>
                  </a:schemeClr>
                </a:solidFill>
                <a:latin typeface="Helvetica" pitchFamily="2" charset="0"/>
              </a:rPr>
              <a:t>The is a line chart that shows the seasonal trends of the number of bookings and Average Daily Rate (ADR) by month. Inverse seasonal booking and ADR trends call for dynamic pricing strategies to maximize revenue during off-peak periods.</a:t>
            </a:r>
          </a:p>
        </p:txBody>
      </p:sp>
    </p:spTree>
    <p:extLst>
      <p:ext uri="{BB962C8B-B14F-4D97-AF65-F5344CB8AC3E}">
        <p14:creationId xmlns:p14="http://schemas.microsoft.com/office/powerpoint/2010/main" val="1013018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614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Effect transition="in" filter="blinds(horizontal)">
                                      <p:cBhvr>
                                        <p:cTn id="24" dur="500"/>
                                        <p:tgtEl>
                                          <p:spTgt spid="8">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animEffect transition="in" filter="blinds(horizontal)">
                                      <p:cBhvr>
                                        <p:cTn id="29"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1AB813-DED2-005A-2761-EC3DFD532EEF}"/>
              </a:ext>
            </a:extLst>
          </p:cNvPr>
          <p:cNvSpPr txBox="1"/>
          <p:nvPr/>
        </p:nvSpPr>
        <p:spPr>
          <a:xfrm>
            <a:off x="447261" y="4456361"/>
            <a:ext cx="5324062" cy="1661993"/>
          </a:xfrm>
          <a:prstGeom prst="rect">
            <a:avLst/>
          </a:prstGeom>
          <a:noFill/>
        </p:spPr>
        <p:txBody>
          <a:bodyPr wrap="square">
            <a:spAutoFit/>
          </a:bodyPr>
          <a:lstStyle/>
          <a:p>
            <a:r>
              <a:rPr lang="en-US" b="1" dirty="0">
                <a:solidFill>
                  <a:srgbClr val="000000"/>
                </a:solidFill>
                <a:latin typeface="Helvetica" pitchFamily="2" charset="0"/>
              </a:rPr>
              <a:t>Booking number and Accommodation type by Lead time:</a:t>
            </a:r>
            <a:endParaRPr lang="en-US" sz="1800" b="1" kern="100" dirty="0">
              <a:solidFill>
                <a:srgbClr val="000000"/>
              </a:solidFill>
              <a:effectLst/>
              <a:latin typeface="Helvetica" pitchFamily="2" charset="0"/>
              <a:ea typeface="Calibri" panose="020F0502020204030204" pitchFamily="34" charset="0"/>
              <a:cs typeface="Times New Roman" panose="02020603050405020304" pitchFamily="18" charset="0"/>
            </a:endParaRPr>
          </a:p>
          <a:p>
            <a:endParaRPr lang="en-US" kern="100" dirty="0">
              <a:solidFill>
                <a:srgbClr val="000000"/>
              </a:solidFill>
              <a:latin typeface="Helvetica" pitchFamily="2" charset="0"/>
              <a:ea typeface="Calibri" panose="020F0502020204030204" pitchFamily="34" charset="0"/>
              <a:cs typeface="Times New Roman" panose="02020603050405020304" pitchFamily="18" charset="0"/>
            </a:endParaRPr>
          </a:p>
          <a:p>
            <a:r>
              <a:rPr lang="en-CA" sz="1600" kern="100" dirty="0">
                <a:solidFill>
                  <a:srgbClr val="000000"/>
                </a:solidFill>
                <a:effectLst/>
                <a:latin typeface="Helvetica" pitchFamily="2" charset="0"/>
                <a:ea typeface="Calibri" panose="020F0502020204030204" pitchFamily="34" charset="0"/>
                <a:cs typeface="Times New Roman" panose="02020603050405020304" pitchFamily="18" charset="0"/>
              </a:rPr>
              <a:t>Diverse booking lead times across accommodation types highlight opportunities for tailored urgency messaging, with hotels showing a consistently high booking volume.</a:t>
            </a:r>
          </a:p>
        </p:txBody>
      </p:sp>
      <p:sp>
        <p:nvSpPr>
          <p:cNvPr id="9" name="TextBox 8">
            <a:extLst>
              <a:ext uri="{FF2B5EF4-FFF2-40B4-BE49-F238E27FC236}">
                <a16:creationId xmlns:a16="http://schemas.microsoft.com/office/drawing/2014/main" id="{BEB66F39-1F80-B157-DA8E-0F9DA1C665DE}"/>
              </a:ext>
            </a:extLst>
          </p:cNvPr>
          <p:cNvSpPr txBox="1"/>
          <p:nvPr/>
        </p:nvSpPr>
        <p:spPr>
          <a:xfrm>
            <a:off x="6710281" y="4420235"/>
            <a:ext cx="5266370" cy="2106346"/>
          </a:xfrm>
          <a:prstGeom prst="rect">
            <a:avLst/>
          </a:prstGeom>
          <a:noFill/>
        </p:spPr>
        <p:txBody>
          <a:bodyPr wrap="square">
            <a:spAutoFit/>
          </a:bodyPr>
          <a:lstStyle/>
          <a:p>
            <a:r>
              <a:rPr lang="en-US" sz="1800" b="1" dirty="0">
                <a:solidFill>
                  <a:srgbClr val="000000"/>
                </a:solidFill>
                <a:latin typeface="Helvetica" pitchFamily="2" charset="0"/>
              </a:rPr>
              <a:t>Number of Bookings by Accommodation Type: </a:t>
            </a:r>
          </a:p>
          <a:p>
            <a:endParaRPr lang="en-US" sz="1800" dirty="0">
              <a:solidFill>
                <a:srgbClr val="000000"/>
              </a:solidFill>
              <a:latin typeface="Helvetica" pitchFamily="2" charset="0"/>
            </a:endParaRPr>
          </a:p>
          <a:p>
            <a:pPr>
              <a:lnSpc>
                <a:spcPct val="120000"/>
              </a:lnSpc>
            </a:pPr>
            <a:r>
              <a:rPr lang="en-US" sz="1600" dirty="0">
                <a:solidFill>
                  <a:srgbClr val="000000"/>
                </a:solidFill>
                <a:latin typeface="Helvetica" pitchFamily="2" charset="0"/>
              </a:rPr>
              <a:t>The image provided is a bar chart showing the number of bookings by accommodation type. </a:t>
            </a:r>
            <a:r>
              <a:rPr lang="en-CA" sz="1600" b="0" i="0" dirty="0">
                <a:solidFill>
                  <a:srgbClr val="000000"/>
                </a:solidFill>
                <a:effectLst/>
                <a:latin typeface="Helvetica" pitchFamily="2" charset="0"/>
              </a:rPr>
              <a:t>The dominance of hotels in booking volume underscores the need for targeted urgency campaigns, especially for non-hotel accommodations to boost their competitive edge.</a:t>
            </a:r>
            <a:r>
              <a:rPr lang="en-US" sz="1600" dirty="0">
                <a:solidFill>
                  <a:srgbClr val="000000"/>
                </a:solidFill>
                <a:latin typeface="Helvetica" pitchFamily="2" charset="0"/>
              </a:rPr>
              <a:t>.</a:t>
            </a:r>
          </a:p>
        </p:txBody>
      </p:sp>
      <p:pic>
        <p:nvPicPr>
          <p:cNvPr id="6150" name="Picture 6">
            <a:extLst>
              <a:ext uri="{FF2B5EF4-FFF2-40B4-BE49-F238E27FC236}">
                <a16:creationId xmlns:a16="http://schemas.microsoft.com/office/drawing/2014/main" id="{AA3E754E-CD15-7E13-A94A-3E3CE00747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6762" y="1058555"/>
            <a:ext cx="5789889" cy="315134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77AFE0A4-3BBC-4B9F-6F0C-39230DF19B70}"/>
              </a:ext>
            </a:extLst>
          </p:cNvPr>
          <p:cNvPicPr>
            <a:picLocks noChangeAspect="1"/>
          </p:cNvPicPr>
          <p:nvPr/>
        </p:nvPicPr>
        <p:blipFill>
          <a:blip r:embed="rId3"/>
          <a:stretch>
            <a:fillRect/>
          </a:stretch>
        </p:blipFill>
        <p:spPr>
          <a:xfrm>
            <a:off x="447260" y="1058554"/>
            <a:ext cx="5324063" cy="3289754"/>
          </a:xfrm>
          <a:prstGeom prst="rect">
            <a:avLst/>
          </a:prstGeom>
        </p:spPr>
      </p:pic>
      <p:sp>
        <p:nvSpPr>
          <p:cNvPr id="3" name="Title 1">
            <a:extLst>
              <a:ext uri="{FF2B5EF4-FFF2-40B4-BE49-F238E27FC236}">
                <a16:creationId xmlns:a16="http://schemas.microsoft.com/office/drawing/2014/main" id="{D5238543-3408-DF11-A9CB-8610326AAA81}"/>
              </a:ext>
            </a:extLst>
          </p:cNvPr>
          <p:cNvSpPr txBox="1">
            <a:spLocks/>
          </p:cNvSpPr>
          <p:nvPr/>
        </p:nvSpPr>
        <p:spPr>
          <a:xfrm>
            <a:off x="208722" y="161014"/>
            <a:ext cx="8983404"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latin typeface="Helvetica" pitchFamily="2" charset="0"/>
              </a:rPr>
              <a:t>EDA: Impact on Number of Bookings Contd.</a:t>
            </a:r>
          </a:p>
        </p:txBody>
      </p:sp>
    </p:spTree>
    <p:extLst>
      <p:ext uri="{BB962C8B-B14F-4D97-AF65-F5344CB8AC3E}">
        <p14:creationId xmlns:p14="http://schemas.microsoft.com/office/powerpoint/2010/main" val="34956728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615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linds(horizontal)">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E571AAE-6707-0EA8-7459-FA15A200A352}"/>
              </a:ext>
            </a:extLst>
          </p:cNvPr>
          <p:cNvSpPr txBox="1">
            <a:spLocks/>
          </p:cNvSpPr>
          <p:nvPr/>
        </p:nvSpPr>
        <p:spPr>
          <a:xfrm>
            <a:off x="208722" y="161014"/>
            <a:ext cx="7602770"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latin typeface="Helvetica" pitchFamily="2" charset="0"/>
              </a:rPr>
              <a:t>Impact on Number of Bookings Contd.</a:t>
            </a:r>
          </a:p>
        </p:txBody>
      </p:sp>
      <p:sp>
        <p:nvSpPr>
          <p:cNvPr id="8" name="TextBox 7">
            <a:extLst>
              <a:ext uri="{FF2B5EF4-FFF2-40B4-BE49-F238E27FC236}">
                <a16:creationId xmlns:a16="http://schemas.microsoft.com/office/drawing/2014/main" id="{80891E6B-39D3-0E86-6644-E388C6F19E1F}"/>
              </a:ext>
            </a:extLst>
          </p:cNvPr>
          <p:cNvSpPr txBox="1"/>
          <p:nvPr/>
        </p:nvSpPr>
        <p:spPr>
          <a:xfrm>
            <a:off x="409075" y="4819549"/>
            <a:ext cx="5570620" cy="1995546"/>
          </a:xfrm>
          <a:prstGeom prst="rect">
            <a:avLst/>
          </a:prstGeom>
          <a:noFill/>
        </p:spPr>
        <p:txBody>
          <a:bodyPr wrap="square">
            <a:spAutoFit/>
          </a:bodyPr>
          <a:lstStyle/>
          <a:p>
            <a:r>
              <a:rPr lang="en-US" sz="1800" b="1" dirty="0">
                <a:solidFill>
                  <a:srgbClr val="000000"/>
                </a:solidFill>
                <a:latin typeface="Helvetica" pitchFamily="2" charset="0"/>
              </a:rPr>
              <a:t>Number of Bookings by ADR over Month of Check-In:</a:t>
            </a:r>
            <a:endParaRPr lang="en-US" b="1" dirty="0">
              <a:solidFill>
                <a:srgbClr val="000000"/>
              </a:solidFill>
              <a:latin typeface="Helvetica" pitchFamily="2" charset="0"/>
            </a:endParaRPr>
          </a:p>
          <a:p>
            <a:endParaRPr lang="en-US" dirty="0">
              <a:solidFill>
                <a:srgbClr val="000000"/>
              </a:solidFill>
              <a:latin typeface="Helvetica" pitchFamily="2" charset="0"/>
            </a:endParaRPr>
          </a:p>
          <a:p>
            <a:pPr>
              <a:lnSpc>
                <a:spcPct val="110000"/>
              </a:lnSpc>
            </a:pPr>
            <a:r>
              <a:rPr lang="en-US" sz="1600" dirty="0">
                <a:solidFill>
                  <a:srgbClr val="000000"/>
                </a:solidFill>
                <a:latin typeface="Helvetica" pitchFamily="2" charset="0"/>
              </a:rPr>
              <a:t>The image is a line graph is tracking two different variables over time:</a:t>
            </a:r>
          </a:p>
          <a:p>
            <a:pPr>
              <a:lnSpc>
                <a:spcPct val="110000"/>
              </a:lnSpc>
            </a:pPr>
            <a:r>
              <a:rPr lang="en-US" sz="1600" dirty="0">
                <a:solidFill>
                  <a:srgbClr val="000000"/>
                </a:solidFill>
                <a:latin typeface="Helvetica" pitchFamily="2" charset="0"/>
              </a:rPr>
              <a:t>Total Check-ins (represented by the blue line) and Average Daily Rate (ADR) in USD (represented by the red line).</a:t>
            </a:r>
          </a:p>
        </p:txBody>
      </p:sp>
      <p:sp>
        <p:nvSpPr>
          <p:cNvPr id="11" name="TextBox 10">
            <a:extLst>
              <a:ext uri="{FF2B5EF4-FFF2-40B4-BE49-F238E27FC236}">
                <a16:creationId xmlns:a16="http://schemas.microsoft.com/office/drawing/2014/main" id="{FDE75458-E574-0760-A5D9-E62592EF40D3}"/>
              </a:ext>
            </a:extLst>
          </p:cNvPr>
          <p:cNvSpPr txBox="1"/>
          <p:nvPr/>
        </p:nvSpPr>
        <p:spPr>
          <a:xfrm>
            <a:off x="6703567" y="4819549"/>
            <a:ext cx="5376138" cy="1354217"/>
          </a:xfrm>
          <a:prstGeom prst="rect">
            <a:avLst/>
          </a:prstGeom>
          <a:noFill/>
        </p:spPr>
        <p:txBody>
          <a:bodyPr wrap="square">
            <a:spAutoFit/>
          </a:bodyPr>
          <a:lstStyle/>
          <a:p>
            <a:r>
              <a:rPr lang="en-US" b="1" dirty="0">
                <a:solidFill>
                  <a:srgbClr val="000000"/>
                </a:solidFill>
                <a:latin typeface="Helvetica" pitchFamily="2" charset="0"/>
              </a:rPr>
              <a:t>Number of Bookings by Star rating</a:t>
            </a:r>
          </a:p>
          <a:p>
            <a:endParaRPr lang="en-US" sz="1600" dirty="0">
              <a:solidFill>
                <a:srgbClr val="000000"/>
              </a:solidFill>
              <a:latin typeface="Helvetica" pitchFamily="2" charset="0"/>
            </a:endParaRPr>
          </a:p>
          <a:p>
            <a:r>
              <a:rPr lang="en-US" sz="1600" dirty="0">
                <a:solidFill>
                  <a:srgbClr val="000000"/>
                </a:solidFill>
                <a:latin typeface="Helvetica" pitchFamily="2" charset="0"/>
              </a:rPr>
              <a:t>The line chart shows the number of bookings by star rating. Higher number of booking would indicate the price sensitivity of the customer.</a:t>
            </a:r>
          </a:p>
        </p:txBody>
      </p:sp>
      <p:pic>
        <p:nvPicPr>
          <p:cNvPr id="12" name="Picture 2">
            <a:extLst>
              <a:ext uri="{FF2B5EF4-FFF2-40B4-BE49-F238E27FC236}">
                <a16:creationId xmlns:a16="http://schemas.microsoft.com/office/drawing/2014/main" id="{E6C62C39-DC09-28DD-BFBB-7DE5CAA117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137" y="833675"/>
            <a:ext cx="6513975" cy="3762388"/>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a:extLst>
              <a:ext uri="{FF2B5EF4-FFF2-40B4-BE49-F238E27FC236}">
                <a16:creationId xmlns:a16="http://schemas.microsoft.com/office/drawing/2014/main" id="{4EC202CA-25E6-8DBF-8BCC-821057E10E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567" y="833675"/>
            <a:ext cx="5488433" cy="3762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9445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linds(horizontal)">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24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linds(horizontal)">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226" y="395866"/>
            <a:ext cx="9601200" cy="667518"/>
          </a:xfrm>
        </p:spPr>
        <p:txBody>
          <a:bodyPr/>
          <a:lstStyle/>
          <a:p>
            <a:r>
              <a:rPr lang="en-US" b="1" dirty="0">
                <a:latin typeface="Helvetica" pitchFamily="2" charset="0"/>
              </a:rPr>
              <a:t>Strategy insight Based on Number of Booking:</a:t>
            </a:r>
          </a:p>
        </p:txBody>
      </p:sp>
      <p:sp>
        <p:nvSpPr>
          <p:cNvPr id="6" name="TextBox 5">
            <a:extLst>
              <a:ext uri="{FF2B5EF4-FFF2-40B4-BE49-F238E27FC236}">
                <a16:creationId xmlns:a16="http://schemas.microsoft.com/office/drawing/2014/main" id="{1ECE61F2-AE61-536E-11B2-EDAAC587226F}"/>
              </a:ext>
            </a:extLst>
          </p:cNvPr>
          <p:cNvSpPr txBox="1"/>
          <p:nvPr/>
        </p:nvSpPr>
        <p:spPr>
          <a:xfrm>
            <a:off x="365784" y="1901996"/>
            <a:ext cx="10955407" cy="4308872"/>
          </a:xfrm>
          <a:prstGeom prst="rect">
            <a:avLst/>
          </a:prstGeom>
          <a:noFill/>
        </p:spPr>
        <p:txBody>
          <a:bodyPr wrap="square">
            <a:spAutoFit/>
          </a:bodyPr>
          <a:lstStyle/>
          <a:p>
            <a:r>
              <a:rPr lang="en-CA" b="1" kern="100" dirty="0">
                <a:latin typeface="Helvetica" pitchFamily="2" charset="0"/>
                <a:ea typeface="Calibri" panose="020F0502020204030204" pitchFamily="34" charset="0"/>
                <a:cs typeface="Times New Roman" panose="02020603050405020304" pitchFamily="18" charset="0"/>
              </a:rPr>
              <a:t>Weekdays vs Weekends: </a:t>
            </a:r>
            <a:r>
              <a:rPr lang="en-CA" sz="1600" dirty="0">
                <a:latin typeface="Helvetica" pitchFamily="2" charset="0"/>
              </a:rPr>
              <a:t>The lower number of bookings on weekends suggests an opportunity to increase demand during these days by creating a sense of value and urgency specific to weekends when customers may be more likely to consider short trips or spontaneous travel. Ex: </a:t>
            </a:r>
            <a:r>
              <a:rPr lang="en-CA" sz="1600" i="1" dirty="0">
                <a:latin typeface="Helvetica" pitchFamily="2" charset="0"/>
              </a:rPr>
              <a:t>Boost Your Weekend Getaway - Book Now and Save!"</a:t>
            </a:r>
            <a:endParaRPr lang="en-CA" sz="1600" i="1" kern="100" dirty="0">
              <a:latin typeface="Helvetica" pitchFamily="2" charset="0"/>
              <a:ea typeface="Calibri" panose="020F0502020204030204" pitchFamily="34" charset="0"/>
              <a:cs typeface="Times New Roman" panose="02020603050405020304" pitchFamily="18" charset="0"/>
            </a:endParaRPr>
          </a:p>
          <a:p>
            <a:endParaRPr lang="en-CA" sz="1800" kern="100" dirty="0">
              <a:effectLst/>
              <a:latin typeface="Helvetica" pitchFamily="2" charset="0"/>
              <a:ea typeface="Calibri" panose="020F0502020204030204" pitchFamily="34" charset="0"/>
              <a:cs typeface="Times New Roman" panose="02020603050405020304" pitchFamily="18" charset="0"/>
            </a:endParaRPr>
          </a:p>
          <a:p>
            <a:r>
              <a:rPr lang="en-CA" b="1" kern="100" dirty="0">
                <a:latin typeface="Helvetica" pitchFamily="2" charset="0"/>
                <a:ea typeface="Calibri" panose="020F0502020204030204" pitchFamily="34" charset="0"/>
                <a:cs typeface="Times New Roman" panose="02020603050405020304" pitchFamily="18" charset="0"/>
              </a:rPr>
              <a:t>Seasonal Pricing: </a:t>
            </a:r>
            <a:r>
              <a:rPr lang="en-CA" sz="1600" dirty="0">
                <a:latin typeface="Helvetica" pitchFamily="2" charset="0"/>
              </a:rPr>
              <a:t>The inverse relationship between bookings and ADR suggests that customers are sensitive to price changes and may book more when rates are lower. The strategy leverages the high ADR when demand is at its peak, by offering customers a chance to book at the lower rates, creating a compelling reason to book immediately. Ex: "</a:t>
            </a:r>
            <a:r>
              <a:rPr lang="en-CA" sz="1600" i="1" dirty="0">
                <a:latin typeface="Helvetica" pitchFamily="2" charset="0"/>
              </a:rPr>
              <a:t>Seasonal Surge Special: Secure Your December Stay at November Rates!"</a:t>
            </a:r>
          </a:p>
          <a:p>
            <a:endParaRPr lang="en-CA" sz="1800" kern="100" dirty="0">
              <a:effectLst/>
              <a:latin typeface="Helvetica" pitchFamily="2" charset="0"/>
              <a:ea typeface="Calibri" panose="020F0502020204030204" pitchFamily="34" charset="0"/>
              <a:cs typeface="Times New Roman" panose="02020603050405020304" pitchFamily="18" charset="0"/>
            </a:endParaRPr>
          </a:p>
          <a:p>
            <a:r>
              <a:rPr lang="en-CA" b="1" kern="100" dirty="0">
                <a:latin typeface="Helvetica" pitchFamily="2" charset="0"/>
                <a:ea typeface="Calibri" panose="020F0502020204030204" pitchFamily="34" charset="0"/>
                <a:cs typeface="Times New Roman" panose="02020603050405020304" pitchFamily="18" charset="0"/>
              </a:rPr>
              <a:t>Early Bird Discounts: </a:t>
            </a:r>
            <a:r>
              <a:rPr lang="en-CA" sz="1600" dirty="0">
                <a:latin typeface="Helvetica" pitchFamily="2" charset="0"/>
              </a:rPr>
              <a:t>Early bookings (especially in the 1-30 day range) seem popular among guests, indicating that customers are planning ahead but not too far in advance. This can be an opportunity to create urgency by offering special benefits for early bookings to incentivize even earlier reservations. Ex: “</a:t>
            </a:r>
            <a:r>
              <a:rPr lang="en-CA" sz="1600" i="1" dirty="0">
                <a:latin typeface="Helvetica" pitchFamily="2" charset="0"/>
              </a:rPr>
              <a:t>Early Bird: Unlock Exclusive Benefits!”</a:t>
            </a:r>
          </a:p>
          <a:p>
            <a:endParaRPr lang="en-CA" sz="1800" b="1" kern="100" dirty="0">
              <a:effectLst/>
              <a:latin typeface="Helvetica" pitchFamily="2" charset="0"/>
              <a:ea typeface="Calibri" panose="020F0502020204030204" pitchFamily="34" charset="0"/>
              <a:cs typeface="Times New Roman" panose="02020603050405020304" pitchFamily="18" charset="0"/>
            </a:endParaRPr>
          </a:p>
          <a:p>
            <a:r>
              <a:rPr lang="en-CA" b="1" kern="100" dirty="0">
                <a:latin typeface="Helvetica" pitchFamily="2" charset="0"/>
                <a:ea typeface="Calibri" panose="020F0502020204030204" pitchFamily="34" charset="0"/>
                <a:cs typeface="Times New Roman" panose="02020603050405020304" pitchFamily="18" charset="0"/>
              </a:rPr>
              <a:t>Booking Exclusivity: </a:t>
            </a:r>
            <a:r>
              <a:rPr lang="en-CA" sz="1600" dirty="0">
                <a:latin typeface="Helvetica" pitchFamily="2" charset="0"/>
              </a:rPr>
              <a:t>Emphasize the value and quality of these popular choices in urgency messages to attract guests looking for</a:t>
            </a:r>
            <a:r>
              <a:rPr lang="en-CA" sz="1600" kern="100" dirty="0">
                <a:latin typeface="Helvetica" pitchFamily="2" charset="0"/>
                <a:cs typeface="Times New Roman" panose="02020603050405020304" pitchFamily="18" charset="0"/>
              </a:rPr>
              <a:t> </a:t>
            </a:r>
            <a:r>
              <a:rPr lang="en-CA" sz="1600" dirty="0">
                <a:latin typeface="Helvetica" pitchFamily="2" charset="0"/>
              </a:rPr>
              <a:t>the best balance of comfort and cost. Ex: "</a:t>
            </a:r>
            <a:r>
              <a:rPr lang="en-CA" sz="1600" i="1" dirty="0">
                <a:latin typeface="Helvetica" pitchFamily="2" charset="0"/>
              </a:rPr>
              <a:t>Guest Favorite: Book Your Ideal Stay in Our Top-Rated Hotels Now!”</a:t>
            </a:r>
            <a:endParaRPr lang="en-CA" i="1" dirty="0">
              <a:latin typeface="Helvetica" pitchFamily="2" charset="0"/>
            </a:endParaRPr>
          </a:p>
        </p:txBody>
      </p:sp>
    </p:spTree>
    <p:extLst>
      <p:ext uri="{BB962C8B-B14F-4D97-AF65-F5344CB8AC3E}">
        <p14:creationId xmlns:p14="http://schemas.microsoft.com/office/powerpoint/2010/main" val="2486009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500"/>
                                        <p:tgtEl>
                                          <p:spTgt spid="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6">
                                            <p:txEl>
                                              <p:pRg st="2" end="2"/>
                                            </p:txEl>
                                          </p:spTgt>
                                        </p:tgtEl>
                                        <p:attrNameLst>
                                          <p:attrName>style.visibility</p:attrName>
                                        </p:attrNameLst>
                                      </p:cBhvr>
                                      <p:to>
                                        <p:strVal val="visible"/>
                                      </p:to>
                                    </p:set>
                                    <p:animEffect transition="in" filter="blinds(horizontal)">
                                      <p:cBhvr>
                                        <p:cTn id="16" dur="500"/>
                                        <p:tgtEl>
                                          <p:spTgt spid="6">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blinds(horizontal)">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6">
                                            <p:txEl>
                                              <p:pRg st="6" end="6"/>
                                            </p:txEl>
                                          </p:spTgt>
                                        </p:tgtEl>
                                        <p:attrNameLst>
                                          <p:attrName>style.visibility</p:attrName>
                                        </p:attrNameLst>
                                      </p:cBhvr>
                                      <p:to>
                                        <p:strVal val="visible"/>
                                      </p:to>
                                    </p:set>
                                    <p:animEffect transition="in" filter="blinds(horizontal)">
                                      <p:cBhvr>
                                        <p:cTn id="26"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F0115-1BF8-5A9E-1812-597CD4DD816D}"/>
              </a:ext>
            </a:extLst>
          </p:cNvPr>
          <p:cNvSpPr txBox="1">
            <a:spLocks/>
          </p:cNvSpPr>
          <p:nvPr/>
        </p:nvSpPr>
        <p:spPr>
          <a:xfrm>
            <a:off x="300613" y="356330"/>
            <a:ext cx="9601200" cy="6991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pPr>
              <a:spcAft>
                <a:spcPts val="600"/>
              </a:spcAft>
            </a:pPr>
            <a:r>
              <a:rPr lang="en-US" b="1" kern="1200" dirty="0">
                <a:latin typeface="Helvetica" pitchFamily="2" charset="0"/>
              </a:rPr>
              <a:t>Some more Analysis:</a:t>
            </a:r>
          </a:p>
        </p:txBody>
      </p:sp>
      <p:pic>
        <p:nvPicPr>
          <p:cNvPr id="15362" name="Picture 2">
            <a:extLst>
              <a:ext uri="{FF2B5EF4-FFF2-40B4-BE49-F238E27FC236}">
                <a16:creationId xmlns:a16="http://schemas.microsoft.com/office/drawing/2014/main" id="{85C51E4F-8B74-868A-0A03-24D1818876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561739" y="1461321"/>
            <a:ext cx="8630260" cy="5396679"/>
          </a:xfrm>
          <a:prstGeom prst="rect">
            <a:avLst/>
          </a:prstGeom>
          <a:solidFill>
            <a:srgbClr val="FFFFFF"/>
          </a:solidFill>
        </p:spPr>
      </p:pic>
      <p:sp>
        <p:nvSpPr>
          <p:cNvPr id="15373" name="Text Placeholder 3">
            <a:extLst>
              <a:ext uri="{FF2B5EF4-FFF2-40B4-BE49-F238E27FC236}">
                <a16:creationId xmlns:a16="http://schemas.microsoft.com/office/drawing/2014/main" id="{52CB7450-BD5D-BA3F-7093-78550CB329F2}"/>
              </a:ext>
            </a:extLst>
          </p:cNvPr>
          <p:cNvSpPr>
            <a:spLocks noGrp="1"/>
          </p:cNvSpPr>
          <p:nvPr>
            <p:ph type="body" sz="half" idx="2"/>
          </p:nvPr>
        </p:nvSpPr>
        <p:spPr>
          <a:xfrm>
            <a:off x="300613" y="1808704"/>
            <a:ext cx="3261126" cy="4343400"/>
          </a:xfrm>
        </p:spPr>
        <p:txBody>
          <a:bodyPr/>
          <a:lstStyle/>
          <a:p>
            <a:r>
              <a:rPr lang="en-CA" sz="1800"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ADR by Duration of Stay:</a:t>
            </a:r>
          </a:p>
          <a:p>
            <a:endParaRPr lang="en-CA" sz="1800"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endParaRPr>
          </a:p>
          <a:p>
            <a:r>
              <a:rPr lang="en-CA" sz="14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The series of bar charts represent the average daily rate (ADR) for various types of accommodations categorized by the duration of stay. The duration of stay is segmented into four buckets: 1 day, 2 days, 3 days, and 3+ days.</a:t>
            </a:r>
          </a:p>
          <a:p>
            <a:r>
              <a:rPr lang="en-US" sz="1400" dirty="0">
                <a:solidFill>
                  <a:schemeClr val="tx2">
                    <a:lumMod val="95000"/>
                    <a:lumOff val="5000"/>
                  </a:schemeClr>
                </a:solidFill>
                <a:latin typeface="Helvetica" pitchFamily="2" charset="0"/>
              </a:rPr>
              <a:t>ADR analysis by stay duration reveals pricing optimization opportunities for extended stays</a:t>
            </a:r>
          </a:p>
        </p:txBody>
      </p:sp>
    </p:spTree>
    <p:extLst>
      <p:ext uri="{BB962C8B-B14F-4D97-AF65-F5344CB8AC3E}">
        <p14:creationId xmlns:p14="http://schemas.microsoft.com/office/powerpoint/2010/main" val="27553583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3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1" nodeType="clickEffect">
                                  <p:stCondLst>
                                    <p:cond delay="0"/>
                                  </p:stCondLst>
                                  <p:childTnLst>
                                    <p:set>
                                      <p:cBhvr>
                                        <p:cTn id="14" dur="1" fill="hold">
                                          <p:stCondLst>
                                            <p:cond delay="0"/>
                                          </p:stCondLst>
                                        </p:cTn>
                                        <p:tgtEl>
                                          <p:spTgt spid="15373">
                                            <p:txEl>
                                              <p:pRg st="0" end="0"/>
                                            </p:txEl>
                                          </p:spTgt>
                                        </p:tgtEl>
                                        <p:attrNameLst>
                                          <p:attrName>style.visibility</p:attrName>
                                        </p:attrNameLst>
                                      </p:cBhvr>
                                      <p:to>
                                        <p:strVal val="visible"/>
                                      </p:to>
                                    </p:set>
                                    <p:animEffect transition="in" filter="blinds(horizontal)">
                                      <p:cBhvr>
                                        <p:cTn id="15" dur="500"/>
                                        <p:tgtEl>
                                          <p:spTgt spid="1537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1" nodeType="clickEffect">
                                  <p:stCondLst>
                                    <p:cond delay="0"/>
                                  </p:stCondLst>
                                  <p:childTnLst>
                                    <p:set>
                                      <p:cBhvr>
                                        <p:cTn id="19" dur="1" fill="hold">
                                          <p:stCondLst>
                                            <p:cond delay="0"/>
                                          </p:stCondLst>
                                        </p:cTn>
                                        <p:tgtEl>
                                          <p:spTgt spid="15373">
                                            <p:txEl>
                                              <p:pRg st="2" end="2"/>
                                            </p:txEl>
                                          </p:spTgt>
                                        </p:tgtEl>
                                        <p:attrNameLst>
                                          <p:attrName>style.visibility</p:attrName>
                                        </p:attrNameLst>
                                      </p:cBhvr>
                                      <p:to>
                                        <p:strVal val="visible"/>
                                      </p:to>
                                    </p:set>
                                    <p:animEffect transition="in" filter="blinds(horizontal)">
                                      <p:cBhvr>
                                        <p:cTn id="20" dur="500"/>
                                        <p:tgtEl>
                                          <p:spTgt spid="1537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1" nodeType="clickEffect">
                                  <p:stCondLst>
                                    <p:cond delay="0"/>
                                  </p:stCondLst>
                                  <p:childTnLst>
                                    <p:set>
                                      <p:cBhvr>
                                        <p:cTn id="24" dur="1" fill="hold">
                                          <p:stCondLst>
                                            <p:cond delay="0"/>
                                          </p:stCondLst>
                                        </p:cTn>
                                        <p:tgtEl>
                                          <p:spTgt spid="15373">
                                            <p:txEl>
                                              <p:pRg st="3" end="3"/>
                                            </p:txEl>
                                          </p:spTgt>
                                        </p:tgtEl>
                                        <p:attrNameLst>
                                          <p:attrName>style.visibility</p:attrName>
                                        </p:attrNameLst>
                                      </p:cBhvr>
                                      <p:to>
                                        <p:strVal val="visible"/>
                                      </p:to>
                                    </p:set>
                                    <p:animEffect transition="in" filter="blinds(horizontal)">
                                      <p:cBhvr>
                                        <p:cTn id="25" dur="500"/>
                                        <p:tgtEl>
                                          <p:spTgt spid="1537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373" grpI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4A51E-AC88-4BD4-373E-1BACAE847208}"/>
              </a:ext>
            </a:extLst>
          </p:cNvPr>
          <p:cNvSpPr txBox="1">
            <a:spLocks/>
          </p:cNvSpPr>
          <p:nvPr/>
        </p:nvSpPr>
        <p:spPr>
          <a:xfrm>
            <a:off x="240323" y="354314"/>
            <a:ext cx="9601200" cy="70655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pPr>
              <a:spcAft>
                <a:spcPts val="600"/>
              </a:spcAft>
            </a:pPr>
            <a:r>
              <a:rPr lang="en-US" b="1" kern="1200" dirty="0">
                <a:latin typeface="Helvetica" pitchFamily="2" charset="0"/>
              </a:rPr>
              <a:t>Some more Analysis:</a:t>
            </a:r>
          </a:p>
        </p:txBody>
      </p:sp>
      <p:pic>
        <p:nvPicPr>
          <p:cNvPr id="17410" name="Picture 2">
            <a:extLst>
              <a:ext uri="{FF2B5EF4-FFF2-40B4-BE49-F238E27FC236}">
                <a16:creationId xmlns:a16="http://schemas.microsoft.com/office/drawing/2014/main" id="{381B03F3-619C-252E-91FC-EFF8AA072BF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70066" y="1454560"/>
            <a:ext cx="8021934" cy="5148306"/>
          </a:xfrm>
          <a:prstGeom prst="rect">
            <a:avLst/>
          </a:prstGeom>
          <a:solidFill>
            <a:srgbClr val="FFFFFF"/>
          </a:solidFill>
        </p:spPr>
      </p:pic>
      <p:sp>
        <p:nvSpPr>
          <p:cNvPr id="17423" name="Text Placeholder 3">
            <a:extLst>
              <a:ext uri="{FF2B5EF4-FFF2-40B4-BE49-F238E27FC236}">
                <a16:creationId xmlns:a16="http://schemas.microsoft.com/office/drawing/2014/main" id="{E9F42FA8-0CF9-24BC-5101-2D0983407B9E}"/>
              </a:ext>
            </a:extLst>
          </p:cNvPr>
          <p:cNvSpPr>
            <a:spLocks noGrp="1"/>
          </p:cNvSpPr>
          <p:nvPr>
            <p:ph type="body" sz="half" idx="2"/>
          </p:nvPr>
        </p:nvSpPr>
        <p:spPr>
          <a:xfrm>
            <a:off x="368987" y="1929174"/>
            <a:ext cx="3515138" cy="4343400"/>
          </a:xfrm>
        </p:spPr>
        <p:txBody>
          <a:bodyPr/>
          <a:lstStyle/>
          <a:p>
            <a:pPr>
              <a:lnSpc>
                <a:spcPct val="100000"/>
              </a:lnSpc>
            </a:pPr>
            <a:r>
              <a:rPr lang="en-US" sz="1800" b="1" dirty="0">
                <a:solidFill>
                  <a:schemeClr val="tx2">
                    <a:lumMod val="95000"/>
                    <a:lumOff val="5000"/>
                  </a:schemeClr>
                </a:solidFill>
                <a:latin typeface="Helvetica" pitchFamily="2" charset="0"/>
              </a:rPr>
              <a:t>Number of Bookings by Duration of Stay:</a:t>
            </a:r>
          </a:p>
          <a:p>
            <a:pPr>
              <a:lnSpc>
                <a:spcPct val="100000"/>
              </a:lnSpc>
            </a:pPr>
            <a:endParaRPr lang="en-US" dirty="0">
              <a:solidFill>
                <a:schemeClr val="tx2">
                  <a:lumMod val="95000"/>
                  <a:lumOff val="5000"/>
                </a:schemeClr>
              </a:solidFill>
              <a:latin typeface="Helvetica" pitchFamily="2" charset="0"/>
            </a:endParaRPr>
          </a:p>
          <a:p>
            <a:pPr>
              <a:lnSpc>
                <a:spcPct val="100000"/>
              </a:lnSpc>
            </a:pPr>
            <a:r>
              <a:rPr lang="en-US" sz="1600" dirty="0">
                <a:solidFill>
                  <a:schemeClr val="tx2">
                    <a:lumMod val="95000"/>
                    <a:lumOff val="5000"/>
                  </a:schemeClr>
                </a:solidFill>
                <a:latin typeface="Helvetica" pitchFamily="2" charset="0"/>
              </a:rPr>
              <a:t>The image provided is a bar chart that illustrates the count of bookings categorized by the duration of stay. The durations are divided into four categories: 1 day, 2 days, 3 days, and 3+ days.</a:t>
            </a:r>
          </a:p>
          <a:p>
            <a:pPr>
              <a:lnSpc>
                <a:spcPct val="100000"/>
              </a:lnSpc>
            </a:pPr>
            <a:r>
              <a:rPr lang="en-CA" sz="1600" b="0" i="0" dirty="0">
                <a:solidFill>
                  <a:schemeClr val="tx2">
                    <a:lumMod val="95000"/>
                    <a:lumOff val="5000"/>
                  </a:schemeClr>
                </a:solidFill>
                <a:effectLst/>
                <a:latin typeface="Helvetica" pitchFamily="2" charset="0"/>
              </a:rPr>
              <a:t>Prevalence of short-term bookings emphasizes potential for targeted promotions to encourage longer stays, optimizing occupancy and revenue.</a:t>
            </a:r>
            <a:endParaRPr lang="en-US" sz="1600" dirty="0">
              <a:solidFill>
                <a:schemeClr val="tx2">
                  <a:lumMod val="95000"/>
                  <a:lumOff val="5000"/>
                </a:schemeClr>
              </a:solidFill>
              <a:latin typeface="Helvetica" pitchFamily="2" charset="0"/>
            </a:endParaRPr>
          </a:p>
          <a:p>
            <a:endParaRPr lang="en-US" dirty="0">
              <a:solidFill>
                <a:schemeClr val="tx2">
                  <a:lumMod val="95000"/>
                  <a:lumOff val="5000"/>
                </a:schemeClr>
              </a:solidFill>
              <a:latin typeface="Helvetica" pitchFamily="2" charset="0"/>
            </a:endParaRPr>
          </a:p>
        </p:txBody>
      </p:sp>
    </p:spTree>
    <p:extLst>
      <p:ext uri="{BB962C8B-B14F-4D97-AF65-F5344CB8AC3E}">
        <p14:creationId xmlns:p14="http://schemas.microsoft.com/office/powerpoint/2010/main" val="22795686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7423">
                                            <p:txEl>
                                              <p:pRg st="0" end="0"/>
                                            </p:txEl>
                                          </p:spTgt>
                                        </p:tgtEl>
                                        <p:attrNameLst>
                                          <p:attrName>style.visibility</p:attrName>
                                        </p:attrNameLst>
                                      </p:cBhvr>
                                      <p:to>
                                        <p:strVal val="visible"/>
                                      </p:to>
                                    </p:set>
                                    <p:animEffect transition="in" filter="blinds(horizontal)">
                                      <p:cBhvr>
                                        <p:cTn id="15" dur="500"/>
                                        <p:tgtEl>
                                          <p:spTgt spid="1742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7423">
                                            <p:txEl>
                                              <p:pRg st="2" end="2"/>
                                            </p:txEl>
                                          </p:spTgt>
                                        </p:tgtEl>
                                        <p:attrNameLst>
                                          <p:attrName>style.visibility</p:attrName>
                                        </p:attrNameLst>
                                      </p:cBhvr>
                                      <p:to>
                                        <p:strVal val="visible"/>
                                      </p:to>
                                    </p:set>
                                    <p:animEffect transition="in" filter="blinds(horizontal)">
                                      <p:cBhvr>
                                        <p:cTn id="20" dur="500"/>
                                        <p:tgtEl>
                                          <p:spTgt spid="1742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7423">
                                            <p:txEl>
                                              <p:pRg st="3" end="3"/>
                                            </p:txEl>
                                          </p:spTgt>
                                        </p:tgtEl>
                                        <p:attrNameLst>
                                          <p:attrName>style.visibility</p:attrName>
                                        </p:attrNameLst>
                                      </p:cBhvr>
                                      <p:to>
                                        <p:strVal val="visible"/>
                                      </p:to>
                                    </p:set>
                                    <p:animEffect transition="in" filter="blinds(horizontal)">
                                      <p:cBhvr>
                                        <p:cTn id="25" dur="500"/>
                                        <p:tgtEl>
                                          <p:spTgt spid="174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742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A88D2-C0EF-D6BB-DA1D-D4D2C2A4A522}"/>
              </a:ext>
            </a:extLst>
          </p:cNvPr>
          <p:cNvSpPr>
            <a:spLocks noGrp="1"/>
          </p:cNvSpPr>
          <p:nvPr>
            <p:ph type="title"/>
          </p:nvPr>
        </p:nvSpPr>
        <p:spPr>
          <a:xfrm>
            <a:off x="477252" y="382708"/>
            <a:ext cx="9601200" cy="606184"/>
          </a:xfrm>
        </p:spPr>
        <p:txBody>
          <a:bodyPr anchor="b">
            <a:normAutofit/>
          </a:bodyPr>
          <a:lstStyle/>
          <a:p>
            <a:r>
              <a:rPr lang="en-US" b="1" dirty="0">
                <a:latin typeface="Helvetica" pitchFamily="2" charset="0"/>
              </a:rPr>
              <a:t>City specific Analysis</a:t>
            </a:r>
          </a:p>
        </p:txBody>
      </p:sp>
      <p:pic>
        <p:nvPicPr>
          <p:cNvPr id="15" name="Video 14" descr="Skyscrapers And Location Icons">
            <a:extLst>
              <a:ext uri="{FF2B5EF4-FFF2-40B4-BE49-F238E27FC236}">
                <a16:creationId xmlns:a16="http://schemas.microsoft.com/office/drawing/2014/main" id="{FB490910-7D60-CA89-19B3-AD20F20D06E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7399" r="1" b="2407"/>
          <a:stretch/>
        </p:blipFill>
        <p:spPr>
          <a:xfrm>
            <a:off x="312821" y="1588169"/>
            <a:ext cx="11742821" cy="5121060"/>
          </a:xfrm>
          <a:prstGeom prst="rect">
            <a:avLst/>
          </a:prstGeom>
          <a:noFill/>
        </p:spPr>
      </p:pic>
      <p:pic>
        <p:nvPicPr>
          <p:cNvPr id="9" name="Content Placeholder 2">
            <a:extLst>
              <a:ext uri="{FF2B5EF4-FFF2-40B4-BE49-F238E27FC236}">
                <a16:creationId xmlns:a16="http://schemas.microsoft.com/office/drawing/2014/main" id="{27C8DC24-5815-DFFE-244B-29F22B418C20}"/>
              </a:ext>
            </a:extLst>
          </p:cNvPr>
          <p:cNvPicPr>
            <a:picLocks noChangeAspect="1"/>
          </p:cNvPicPr>
          <p:nvPr/>
        </p:nvPicPr>
        <p:blipFill>
          <a:blip r:embed="rId5"/>
          <a:stretch>
            <a:fillRect/>
          </a:stretch>
        </p:blipFill>
        <p:spPr>
          <a:xfrm>
            <a:off x="327178" y="1470071"/>
            <a:ext cx="6873090" cy="2624548"/>
          </a:xfrm>
          <a:prstGeom prst="rect">
            <a:avLst/>
          </a:prstGeom>
        </p:spPr>
      </p:pic>
      <p:pic>
        <p:nvPicPr>
          <p:cNvPr id="10" name="Picture 4">
            <a:extLst>
              <a:ext uri="{FF2B5EF4-FFF2-40B4-BE49-F238E27FC236}">
                <a16:creationId xmlns:a16="http://schemas.microsoft.com/office/drawing/2014/main" id="{088CCBA4-B74E-7187-2BA9-16E72C5A44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38002" y="1545460"/>
            <a:ext cx="4601289" cy="2624548"/>
          </a:xfrm>
          <a:prstGeom prst="rect">
            <a:avLst/>
          </a:prstGeom>
          <a:noFill/>
          <a:extLst>
            <a:ext uri="{909E8E84-426E-40DD-AFC4-6F175D3DCCD1}">
              <a14:hiddenFill xmlns:a14="http://schemas.microsoft.com/office/drawing/2010/main">
                <a:solidFill>
                  <a:srgbClr val="FFFFFF"/>
                </a:solidFill>
              </a14:hiddenFill>
            </a:ext>
          </a:extLst>
        </p:spPr>
      </p:pic>
      <p:pic>
        <p:nvPicPr>
          <p:cNvPr id="12" name="Content Placeholder 4" descr="A graph showing the days of bookings&#10;&#10;Description automatically generated">
            <a:extLst>
              <a:ext uri="{FF2B5EF4-FFF2-40B4-BE49-F238E27FC236}">
                <a16:creationId xmlns:a16="http://schemas.microsoft.com/office/drawing/2014/main" id="{F8C08101-5BF0-829B-1418-357E0175BB3D}"/>
              </a:ext>
            </a:extLst>
          </p:cNvPr>
          <p:cNvPicPr>
            <a:picLocks noChangeAspect="1"/>
          </p:cNvPicPr>
          <p:nvPr/>
        </p:nvPicPr>
        <p:blipFill>
          <a:blip r:embed="rId7"/>
          <a:stretch>
            <a:fillRect/>
          </a:stretch>
        </p:blipFill>
        <p:spPr>
          <a:xfrm>
            <a:off x="332874" y="4170008"/>
            <a:ext cx="4147324" cy="2687992"/>
          </a:xfrm>
          <a:prstGeom prst="rect">
            <a:avLst/>
          </a:prstGeom>
        </p:spPr>
      </p:pic>
      <p:pic>
        <p:nvPicPr>
          <p:cNvPr id="14" name="Picture 6">
            <a:extLst>
              <a:ext uri="{FF2B5EF4-FFF2-40B4-BE49-F238E27FC236}">
                <a16:creationId xmlns:a16="http://schemas.microsoft.com/office/drawing/2014/main" id="{759DF646-7540-6B56-85BA-6C145CC2959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62557" y="4348163"/>
            <a:ext cx="7376735" cy="2509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5442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9966" fill="hold"/>
                                        <p:tgtEl>
                                          <p:spTgt spid="15"/>
                                        </p:tgtEl>
                                      </p:cBhvr>
                                    </p:cmd>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6" restart="whenNotActive" fill="hold" evtFilter="cancelBubble" nodeType="interactiveSeq">
                <p:stCondLst>
                  <p:cond evt="onClick" delay="0">
                    <p:tgtEl>
                      <p:spTgt spid="15"/>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15"/>
                                        </p:tgtEl>
                                      </p:cBhvr>
                                    </p:cmd>
                                  </p:childTnLst>
                                </p:cTn>
                              </p:par>
                            </p:childTnLst>
                          </p:cTn>
                        </p:par>
                      </p:childTnLst>
                    </p:cTn>
                  </p:par>
                </p:childTnLst>
              </p:cTn>
              <p:nextCondLst>
                <p:cond evt="onClick" delay="0">
                  <p:tgtEl>
                    <p:spTgt spid="15"/>
                  </p:tgtEl>
                </p:cond>
              </p:nextCondLst>
            </p:seq>
            <p:video>
              <p:cMediaNode mute="1">
                <p:cTn id="31" repeatCount="indefinite" fill="hold" display="0">
                  <p:stCondLst>
                    <p:cond delay="indefinite"/>
                  </p:stCondLst>
                </p:cTn>
                <p:tgtEl>
                  <p:spTgt spid="15"/>
                </p:tgtEl>
              </p:cMediaNode>
            </p:video>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063" y="483241"/>
            <a:ext cx="9601200" cy="595309"/>
          </a:xfrm>
        </p:spPr>
        <p:txBody>
          <a:bodyPr/>
          <a:lstStyle/>
          <a:p>
            <a:r>
              <a:rPr lang="en-US" b="1" dirty="0">
                <a:latin typeface="Helvetica" pitchFamily="2" charset="0"/>
              </a:rPr>
              <a:t>City specific Analysis</a:t>
            </a:r>
          </a:p>
        </p:txBody>
      </p:sp>
      <p:pic>
        <p:nvPicPr>
          <p:cNvPr id="24578" name="Picture 2">
            <a:extLst>
              <a:ext uri="{FF2B5EF4-FFF2-40B4-BE49-F238E27FC236}">
                <a16:creationId xmlns:a16="http://schemas.microsoft.com/office/drawing/2014/main" id="{79D5B2CA-BCFB-F078-F1F2-2DC1AE94F5C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140367" y="1594148"/>
            <a:ext cx="7138737" cy="2533965"/>
          </a:xfrm>
          <a:prstGeom prst="rect">
            <a:avLst/>
          </a:prstGeom>
          <a:noFill/>
          <a:extLst>
            <a:ext uri="{909E8E84-426E-40DD-AFC4-6F175D3DCCD1}">
              <a14:hiddenFill xmlns:a14="http://schemas.microsoft.com/office/drawing/2010/main">
                <a:solidFill>
                  <a:srgbClr val="FFFFFF"/>
                </a:solidFill>
              </a14:hiddenFill>
            </a:ext>
          </a:extLst>
        </p:spPr>
      </p:pic>
      <p:pic>
        <p:nvPicPr>
          <p:cNvPr id="24584" name="Picture 8">
            <a:extLst>
              <a:ext uri="{FF2B5EF4-FFF2-40B4-BE49-F238E27FC236}">
                <a16:creationId xmlns:a16="http://schemas.microsoft.com/office/drawing/2014/main" id="{1AF7B08C-FF53-6550-8D17-B649AE979F71}"/>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140368" y="4179656"/>
            <a:ext cx="7138736" cy="267834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a:extLst>
              <a:ext uri="{FF2B5EF4-FFF2-40B4-BE49-F238E27FC236}">
                <a16:creationId xmlns:a16="http://schemas.microsoft.com/office/drawing/2014/main" id="{804DB07A-165E-A256-3200-C8B463DEF2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8523" y="2197986"/>
            <a:ext cx="4440972" cy="3963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94355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8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EF25B59-4F25-1441-6DB1-53161D56C771}"/>
              </a:ext>
            </a:extLst>
          </p:cNvPr>
          <p:cNvPicPr>
            <a:picLocks noChangeAspect="1"/>
          </p:cNvPicPr>
          <p:nvPr/>
        </p:nvPicPr>
        <p:blipFill>
          <a:blip r:embed="rId2"/>
          <a:stretch>
            <a:fillRect/>
          </a:stretch>
        </p:blipFill>
        <p:spPr>
          <a:xfrm>
            <a:off x="3031958" y="1443790"/>
            <a:ext cx="9151509" cy="5414210"/>
          </a:xfrm>
          <a:prstGeom prst="rect">
            <a:avLst/>
          </a:prstGeom>
          <a:noFill/>
        </p:spPr>
      </p:pic>
      <p:sp>
        <p:nvSpPr>
          <p:cNvPr id="13" name="Text Placeholder 3">
            <a:extLst>
              <a:ext uri="{FF2B5EF4-FFF2-40B4-BE49-F238E27FC236}">
                <a16:creationId xmlns:a16="http://schemas.microsoft.com/office/drawing/2014/main" id="{9E498275-9ABC-E51E-AD75-492133B2B2C9}"/>
              </a:ext>
            </a:extLst>
          </p:cNvPr>
          <p:cNvSpPr>
            <a:spLocks noGrp="1"/>
          </p:cNvSpPr>
          <p:nvPr>
            <p:ph type="body" sz="half" idx="2"/>
          </p:nvPr>
        </p:nvSpPr>
        <p:spPr>
          <a:xfrm>
            <a:off x="296779" y="1816768"/>
            <a:ext cx="2326105" cy="4343400"/>
          </a:xfrm>
        </p:spPr>
        <p:txBody>
          <a:bodyPr/>
          <a:lstStyle/>
          <a:p>
            <a:pPr marL="342900" indent="-342900">
              <a:buFont typeface="Arial" panose="020B0604020202020204" pitchFamily="34" charset="0"/>
              <a:buChar char="•"/>
            </a:pPr>
            <a:r>
              <a:rPr lang="en-US" dirty="0">
                <a:solidFill>
                  <a:schemeClr val="tx2">
                    <a:lumMod val="95000"/>
                    <a:lumOff val="5000"/>
                  </a:schemeClr>
                </a:solidFill>
                <a:latin typeface="Helvetica" pitchFamily="2" charset="0"/>
              </a:rPr>
              <a:t>Based on Data Analytics, best prices on selected check-in dates can be displayed on the Search result page.</a:t>
            </a:r>
          </a:p>
        </p:txBody>
      </p:sp>
      <p:sp>
        <p:nvSpPr>
          <p:cNvPr id="14" name="Title 1">
            <a:extLst>
              <a:ext uri="{FF2B5EF4-FFF2-40B4-BE49-F238E27FC236}">
                <a16:creationId xmlns:a16="http://schemas.microsoft.com/office/drawing/2014/main" id="{68CD1404-0C26-A05B-5DA4-403E00CAEBDF}"/>
              </a:ext>
            </a:extLst>
          </p:cNvPr>
          <p:cNvSpPr txBox="1">
            <a:spLocks/>
          </p:cNvSpPr>
          <p:nvPr/>
        </p:nvSpPr>
        <p:spPr>
          <a:xfrm>
            <a:off x="368969" y="493295"/>
            <a:ext cx="9601200" cy="59415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latin typeface="Helvetica" pitchFamily="2" charset="0"/>
              </a:rPr>
              <a:t>Strategy Implementation</a:t>
            </a:r>
          </a:p>
        </p:txBody>
      </p:sp>
    </p:spTree>
    <p:extLst>
      <p:ext uri="{BB962C8B-B14F-4D97-AF65-F5344CB8AC3E}">
        <p14:creationId xmlns:p14="http://schemas.microsoft.com/office/powerpoint/2010/main" val="678762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blinds(horizontal)">
                                      <p:cBhvr>
                                        <p:cTn id="15"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FF02D-A85B-D03A-40B8-A6AB6E0B9AD6}"/>
              </a:ext>
            </a:extLst>
          </p:cNvPr>
          <p:cNvSpPr>
            <a:spLocks noGrp="1"/>
          </p:cNvSpPr>
          <p:nvPr>
            <p:ph type="title"/>
          </p:nvPr>
        </p:nvSpPr>
        <p:spPr>
          <a:xfrm>
            <a:off x="368969" y="493295"/>
            <a:ext cx="9601200" cy="594152"/>
          </a:xfrm>
        </p:spPr>
        <p:txBody>
          <a:bodyPr anchor="b">
            <a:normAutofit/>
          </a:bodyPr>
          <a:lstStyle/>
          <a:p>
            <a:r>
              <a:rPr lang="en-US" b="1" dirty="0">
                <a:latin typeface="Helvetica" pitchFamily="2" charset="0"/>
              </a:rPr>
              <a:t>Strategy Implementation:</a:t>
            </a:r>
          </a:p>
        </p:txBody>
      </p:sp>
      <p:sp>
        <p:nvSpPr>
          <p:cNvPr id="14" name="Text Placeholder 3">
            <a:extLst>
              <a:ext uri="{FF2B5EF4-FFF2-40B4-BE49-F238E27FC236}">
                <a16:creationId xmlns:a16="http://schemas.microsoft.com/office/drawing/2014/main" id="{1B7D4800-A1BA-050F-BE24-00A932A1D4C3}"/>
              </a:ext>
            </a:extLst>
          </p:cNvPr>
          <p:cNvSpPr>
            <a:spLocks noGrp="1"/>
          </p:cNvSpPr>
          <p:nvPr>
            <p:ph type="body" sz="half" idx="2"/>
          </p:nvPr>
        </p:nvSpPr>
        <p:spPr>
          <a:xfrm>
            <a:off x="368969" y="1816768"/>
            <a:ext cx="2699084" cy="4343400"/>
          </a:xfrm>
        </p:spPr>
        <p:txBody>
          <a:bodyPr/>
          <a:lstStyle/>
          <a:p>
            <a:pPr marL="342900" indent="-342900">
              <a:buFont typeface="Arial" panose="020B0604020202020204" pitchFamily="34" charset="0"/>
              <a:buChar char="•"/>
            </a:pPr>
            <a:r>
              <a:rPr lang="en-US" dirty="0">
                <a:solidFill>
                  <a:schemeClr val="tx2">
                    <a:lumMod val="95000"/>
                    <a:lumOff val="5000"/>
                  </a:schemeClr>
                </a:solidFill>
                <a:latin typeface="Helvetica" pitchFamily="2" charset="0"/>
              </a:rPr>
              <a:t>The property page can show urgency message based on the Star rating of the property. Time and Price-sensitivity tactics can also be implemented.</a:t>
            </a:r>
          </a:p>
        </p:txBody>
      </p:sp>
      <p:pic>
        <p:nvPicPr>
          <p:cNvPr id="13" name="Picture 12">
            <a:extLst>
              <a:ext uri="{FF2B5EF4-FFF2-40B4-BE49-F238E27FC236}">
                <a16:creationId xmlns:a16="http://schemas.microsoft.com/office/drawing/2014/main" id="{E79772F6-FF22-C213-3CF8-802EEFEB4CA6}"/>
              </a:ext>
            </a:extLst>
          </p:cNvPr>
          <p:cNvPicPr>
            <a:picLocks noChangeAspect="1"/>
          </p:cNvPicPr>
          <p:nvPr/>
        </p:nvPicPr>
        <p:blipFill>
          <a:blip r:embed="rId2"/>
          <a:stretch>
            <a:fillRect/>
          </a:stretch>
        </p:blipFill>
        <p:spPr>
          <a:xfrm>
            <a:off x="3525253" y="1423149"/>
            <a:ext cx="8666747" cy="5442134"/>
          </a:xfrm>
          <a:prstGeom prst="rect">
            <a:avLst/>
          </a:prstGeom>
        </p:spPr>
      </p:pic>
    </p:spTree>
    <p:extLst>
      <p:ext uri="{BB962C8B-B14F-4D97-AF65-F5344CB8AC3E}">
        <p14:creationId xmlns:p14="http://schemas.microsoft.com/office/powerpoint/2010/main" val="31675498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animEffect transition="in" filter="blinds(horizontal)">
                                      <p:cBhvr>
                                        <p:cTn id="15"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242" y="361191"/>
            <a:ext cx="9601200" cy="649217"/>
          </a:xfrm>
        </p:spPr>
        <p:txBody>
          <a:bodyPr/>
          <a:lstStyle/>
          <a:p>
            <a:r>
              <a:rPr lang="en-US" dirty="0"/>
              <a:t>Agenda</a:t>
            </a:r>
          </a:p>
        </p:txBody>
      </p:sp>
      <p:graphicFrame>
        <p:nvGraphicFramePr>
          <p:cNvPr id="6" name="Content Placeholder 5" descr="Basic Chevron Process diagram showing 4 steps arranged from left to right"/>
          <p:cNvGraphicFramePr>
            <a:graphicFrameLocks noGrp="1"/>
          </p:cNvGraphicFramePr>
          <p:nvPr>
            <p:ph idx="1"/>
            <p:extLst>
              <p:ext uri="{D42A27DB-BD31-4B8C-83A1-F6EECF244321}">
                <p14:modId xmlns:p14="http://schemas.microsoft.com/office/powerpoint/2010/main" val="470130169"/>
              </p:ext>
            </p:extLst>
          </p:nvPr>
        </p:nvGraphicFramePr>
        <p:xfrm>
          <a:off x="1295400" y="1828800"/>
          <a:ext cx="9601200" cy="434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05882882-C91B-FD61-E8C7-F693D77551A0}"/>
              </a:ext>
            </a:extLst>
          </p:cNvPr>
          <p:cNvSpPr txBox="1"/>
          <p:nvPr/>
        </p:nvSpPr>
        <p:spPr>
          <a:xfrm>
            <a:off x="1351085" y="4000500"/>
            <a:ext cx="2200589" cy="1754326"/>
          </a:xfrm>
          <a:prstGeom prst="rect">
            <a:avLst/>
          </a:prstGeom>
          <a:noFill/>
        </p:spPr>
        <p:txBody>
          <a:bodyPr wrap="square" rtlCol="0">
            <a:spAutoFit/>
          </a:bodyPr>
          <a:lstStyle/>
          <a:p>
            <a:r>
              <a:rPr lang="en-CA" b="0" i="0" dirty="0">
                <a:solidFill>
                  <a:schemeClr val="tx2">
                    <a:lumMod val="95000"/>
                    <a:lumOff val="5000"/>
                  </a:schemeClr>
                </a:solidFill>
                <a:effectLst/>
                <a:latin typeface="Helvetica" pitchFamily="2" charset="0"/>
              </a:rPr>
              <a:t>Unveiling the new feature designed to accelerate the booking process and enhance user engagement</a:t>
            </a:r>
            <a:endParaRPr lang="en-US" dirty="0">
              <a:solidFill>
                <a:schemeClr val="tx2">
                  <a:lumMod val="95000"/>
                  <a:lumOff val="5000"/>
                </a:schemeClr>
              </a:solidFill>
              <a:latin typeface="Helvetica" pitchFamily="2" charset="0"/>
            </a:endParaRPr>
          </a:p>
        </p:txBody>
      </p:sp>
      <p:sp>
        <p:nvSpPr>
          <p:cNvPr id="4" name="TextBox 3">
            <a:extLst>
              <a:ext uri="{FF2B5EF4-FFF2-40B4-BE49-F238E27FC236}">
                <a16:creationId xmlns:a16="http://schemas.microsoft.com/office/drawing/2014/main" id="{2AE38FAE-BCF5-6C78-FB16-9657485D7D8F}"/>
              </a:ext>
            </a:extLst>
          </p:cNvPr>
          <p:cNvSpPr txBox="1"/>
          <p:nvPr/>
        </p:nvSpPr>
        <p:spPr>
          <a:xfrm>
            <a:off x="3694445" y="4030306"/>
            <a:ext cx="2049863" cy="2031325"/>
          </a:xfrm>
          <a:prstGeom prst="rect">
            <a:avLst/>
          </a:prstGeom>
          <a:noFill/>
        </p:spPr>
        <p:txBody>
          <a:bodyPr wrap="square" rtlCol="0">
            <a:spAutoFit/>
          </a:bodyPr>
          <a:lstStyle/>
          <a:p>
            <a:r>
              <a:rPr lang="en-CA" b="0" i="0" dirty="0">
                <a:solidFill>
                  <a:schemeClr val="tx2">
                    <a:lumMod val="95000"/>
                    <a:lumOff val="5000"/>
                  </a:schemeClr>
                </a:solidFill>
                <a:effectLst/>
                <a:latin typeface="Helvetica" pitchFamily="2" charset="0"/>
              </a:rPr>
              <a:t>Targeting increased conversion rates by leveraging psychological triggers in message framing.</a:t>
            </a:r>
            <a:endParaRPr lang="en-US" dirty="0">
              <a:solidFill>
                <a:schemeClr val="tx2">
                  <a:lumMod val="95000"/>
                  <a:lumOff val="5000"/>
                </a:schemeClr>
              </a:solidFill>
              <a:latin typeface="Helvetica" pitchFamily="2" charset="0"/>
            </a:endParaRPr>
          </a:p>
        </p:txBody>
      </p:sp>
      <p:sp>
        <p:nvSpPr>
          <p:cNvPr id="5" name="TextBox 4">
            <a:extLst>
              <a:ext uri="{FF2B5EF4-FFF2-40B4-BE49-F238E27FC236}">
                <a16:creationId xmlns:a16="http://schemas.microsoft.com/office/drawing/2014/main" id="{EC669301-39F5-8C4D-4977-80B989AE9CDD}"/>
              </a:ext>
            </a:extLst>
          </p:cNvPr>
          <p:cNvSpPr txBox="1"/>
          <p:nvPr/>
        </p:nvSpPr>
        <p:spPr>
          <a:xfrm>
            <a:off x="6004309" y="4000500"/>
            <a:ext cx="1979525" cy="2031325"/>
          </a:xfrm>
          <a:prstGeom prst="rect">
            <a:avLst/>
          </a:prstGeom>
          <a:noFill/>
        </p:spPr>
        <p:txBody>
          <a:bodyPr wrap="square" rtlCol="0">
            <a:spAutoFit/>
          </a:bodyPr>
          <a:lstStyle/>
          <a:p>
            <a:r>
              <a:rPr lang="en-CA" b="0" i="0" dirty="0">
                <a:solidFill>
                  <a:schemeClr val="tx2">
                    <a:lumMod val="95000"/>
                    <a:lumOff val="5000"/>
                  </a:schemeClr>
                </a:solidFill>
                <a:effectLst/>
                <a:latin typeface="Helvetica" pitchFamily="2" charset="0"/>
              </a:rPr>
              <a:t>Deep dive into data revealing how price fluctuations and booking timelines influence user decisions.</a:t>
            </a:r>
            <a:endParaRPr lang="en-US" dirty="0">
              <a:solidFill>
                <a:schemeClr val="tx2">
                  <a:lumMod val="95000"/>
                  <a:lumOff val="5000"/>
                </a:schemeClr>
              </a:solidFill>
              <a:latin typeface="Helvetica" pitchFamily="2" charset="0"/>
            </a:endParaRPr>
          </a:p>
        </p:txBody>
      </p:sp>
      <p:sp>
        <p:nvSpPr>
          <p:cNvPr id="7" name="TextBox 6">
            <a:extLst>
              <a:ext uri="{FF2B5EF4-FFF2-40B4-BE49-F238E27FC236}">
                <a16:creationId xmlns:a16="http://schemas.microsoft.com/office/drawing/2014/main" id="{709A8998-E21D-E9D3-ADF9-03C3FEAC45BE}"/>
              </a:ext>
            </a:extLst>
          </p:cNvPr>
          <p:cNvSpPr txBox="1"/>
          <p:nvPr/>
        </p:nvSpPr>
        <p:spPr>
          <a:xfrm>
            <a:off x="8339923" y="4000500"/>
            <a:ext cx="2200587" cy="1754326"/>
          </a:xfrm>
          <a:prstGeom prst="rect">
            <a:avLst/>
          </a:prstGeom>
          <a:noFill/>
        </p:spPr>
        <p:txBody>
          <a:bodyPr wrap="square" rtlCol="0">
            <a:spAutoFit/>
          </a:bodyPr>
          <a:lstStyle/>
          <a:p>
            <a:r>
              <a:rPr lang="en-CA" b="0" i="0" dirty="0">
                <a:solidFill>
                  <a:schemeClr val="tx2">
                    <a:lumMod val="95000"/>
                    <a:lumOff val="5000"/>
                  </a:schemeClr>
                </a:solidFill>
                <a:effectLst/>
                <a:latin typeface="Helvetica" pitchFamily="2" charset="0"/>
              </a:rPr>
              <a:t>Strategic deployment of messages throughout the user journey, backed data analytics.</a:t>
            </a:r>
            <a:endParaRPr lang="en-US" dirty="0">
              <a:solidFill>
                <a:schemeClr val="tx2">
                  <a:lumMod val="95000"/>
                  <a:lumOff val="5000"/>
                </a:schemeClr>
              </a:solidFill>
              <a:latin typeface="Helvetica" pitchFamily="2" charset="0"/>
            </a:endParaRPr>
          </a:p>
        </p:txBody>
      </p:sp>
    </p:spTree>
    <p:extLst>
      <p:ext uri="{BB962C8B-B14F-4D97-AF65-F5344CB8AC3E}">
        <p14:creationId xmlns:p14="http://schemas.microsoft.com/office/powerpoint/2010/main" val="3112142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1">
        <p:bldAsOne/>
      </p:bldGraphic>
      <p:bldP spid="3" grpId="0"/>
      <p:bldP spid="4" grpId="0"/>
      <p:bldP spid="5"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653" y="402576"/>
            <a:ext cx="9601200" cy="662908"/>
          </a:xfrm>
        </p:spPr>
        <p:txBody>
          <a:bodyPr/>
          <a:lstStyle/>
          <a:p>
            <a:r>
              <a:rPr lang="en-US" b="1" dirty="0">
                <a:latin typeface="Helvetica" pitchFamily="2" charset="0"/>
              </a:rPr>
              <a:t>Future Recommendations:</a:t>
            </a:r>
            <a:endParaRPr lang="en-US" b="1" dirty="0"/>
          </a:p>
        </p:txBody>
      </p:sp>
      <p:sp>
        <p:nvSpPr>
          <p:cNvPr id="6" name="TextBox 5">
            <a:extLst>
              <a:ext uri="{FF2B5EF4-FFF2-40B4-BE49-F238E27FC236}">
                <a16:creationId xmlns:a16="http://schemas.microsoft.com/office/drawing/2014/main" id="{1ECE61F2-AE61-536E-11B2-EDAAC587226F}"/>
              </a:ext>
            </a:extLst>
          </p:cNvPr>
          <p:cNvSpPr txBox="1"/>
          <p:nvPr/>
        </p:nvSpPr>
        <p:spPr>
          <a:xfrm>
            <a:off x="140369" y="1925052"/>
            <a:ext cx="11911262" cy="4801314"/>
          </a:xfrm>
          <a:prstGeom prst="rect">
            <a:avLst/>
          </a:prstGeom>
          <a:noFill/>
        </p:spPr>
        <p:txBody>
          <a:bodyPr wrap="square">
            <a:spAutoFit/>
          </a:bodyPr>
          <a:lstStyle/>
          <a:p>
            <a:r>
              <a:rPr lang="en-CA" b="1" i="0" dirty="0">
                <a:solidFill>
                  <a:schemeClr val="tx2">
                    <a:lumMod val="95000"/>
                    <a:lumOff val="5000"/>
                  </a:schemeClr>
                </a:solidFill>
                <a:effectLst/>
                <a:latin typeface="Helvetica" pitchFamily="2" charset="0"/>
              </a:rPr>
              <a:t>Expand Data Collection:</a:t>
            </a:r>
            <a:r>
              <a:rPr lang="en-CA" b="0" i="0" dirty="0">
                <a:solidFill>
                  <a:schemeClr val="tx2">
                    <a:lumMod val="95000"/>
                    <a:lumOff val="5000"/>
                  </a:schemeClr>
                </a:solidFill>
                <a:effectLst/>
                <a:latin typeface="Helvetica" pitchFamily="2" charset="0"/>
              </a:rPr>
              <a:t> Incorporate customer demographic and behavior data to tailor promotions and urgency messaging more effectively.</a:t>
            </a:r>
          </a:p>
          <a:p>
            <a:endParaRPr lang="en-US" dirty="0">
              <a:solidFill>
                <a:schemeClr val="tx2">
                  <a:lumMod val="95000"/>
                  <a:lumOff val="5000"/>
                </a:schemeClr>
              </a:solidFill>
              <a:latin typeface="Helvetica" pitchFamily="2" charset="0"/>
            </a:endParaRPr>
          </a:p>
          <a:p>
            <a:r>
              <a:rPr lang="en-CA" b="1" i="0" dirty="0">
                <a:solidFill>
                  <a:schemeClr val="tx2">
                    <a:lumMod val="95000"/>
                    <a:lumOff val="5000"/>
                  </a:schemeClr>
                </a:solidFill>
                <a:effectLst/>
                <a:latin typeface="Helvetica" pitchFamily="2" charset="0"/>
              </a:rPr>
              <a:t>Competitive Analysis:</a:t>
            </a:r>
            <a:r>
              <a:rPr lang="en-CA" b="0" i="0" dirty="0">
                <a:solidFill>
                  <a:schemeClr val="tx2">
                    <a:lumMod val="95000"/>
                    <a:lumOff val="5000"/>
                  </a:schemeClr>
                </a:solidFill>
                <a:effectLst/>
                <a:latin typeface="Helvetica" pitchFamily="2" charset="0"/>
              </a:rPr>
              <a:t> Benchmark against competitors to understand the market positioning and pricing strategies for various accommodation types.</a:t>
            </a:r>
          </a:p>
          <a:p>
            <a:endParaRPr lang="en-US" dirty="0">
              <a:solidFill>
                <a:schemeClr val="tx2">
                  <a:lumMod val="95000"/>
                  <a:lumOff val="5000"/>
                </a:schemeClr>
              </a:solidFill>
              <a:latin typeface="Helvetica" pitchFamily="2" charset="0"/>
            </a:endParaRPr>
          </a:p>
          <a:p>
            <a:r>
              <a:rPr lang="en-US" b="1" dirty="0">
                <a:solidFill>
                  <a:schemeClr val="tx2">
                    <a:lumMod val="95000"/>
                    <a:lumOff val="5000"/>
                  </a:schemeClr>
                </a:solidFill>
                <a:latin typeface="Helvetica" pitchFamily="2" charset="0"/>
              </a:rPr>
              <a:t>Customer Sentiment: </a:t>
            </a:r>
            <a:r>
              <a:rPr lang="en-US" dirty="0">
                <a:solidFill>
                  <a:schemeClr val="tx2">
                    <a:lumMod val="95000"/>
                    <a:lumOff val="5000"/>
                  </a:schemeClr>
                </a:solidFill>
                <a:latin typeface="Helvetica" pitchFamily="2" charset="0"/>
              </a:rPr>
              <a:t>Customer Data, such as Booking History, wish-list items and Clicking patterns would help us to capture the customer sentiment.</a:t>
            </a:r>
          </a:p>
          <a:p>
            <a:endParaRPr lang="en-US" dirty="0">
              <a:solidFill>
                <a:schemeClr val="tx2">
                  <a:lumMod val="95000"/>
                  <a:lumOff val="5000"/>
                </a:schemeClr>
              </a:solidFill>
              <a:latin typeface="Helvetica" pitchFamily="2" charset="0"/>
            </a:endParaRPr>
          </a:p>
          <a:p>
            <a:r>
              <a:rPr lang="en-CA" b="1" i="0" dirty="0">
                <a:solidFill>
                  <a:schemeClr val="tx2">
                    <a:lumMod val="95000"/>
                    <a:lumOff val="5000"/>
                  </a:schemeClr>
                </a:solidFill>
                <a:effectLst/>
                <a:latin typeface="Helvetica" pitchFamily="2" charset="0"/>
              </a:rPr>
              <a:t>Customer Feedback Integration:</a:t>
            </a:r>
            <a:r>
              <a:rPr lang="en-CA" b="0" i="0" dirty="0">
                <a:solidFill>
                  <a:schemeClr val="tx2">
                    <a:lumMod val="95000"/>
                    <a:lumOff val="5000"/>
                  </a:schemeClr>
                </a:solidFill>
                <a:effectLst/>
                <a:latin typeface="Helvetica" pitchFamily="2" charset="0"/>
              </a:rPr>
              <a:t> Leverage customer reviews and feedback to understand the drivers of booking choices, informing service and quality improvements.</a:t>
            </a:r>
            <a:endParaRPr lang="en-US" dirty="0">
              <a:solidFill>
                <a:schemeClr val="tx2">
                  <a:lumMod val="95000"/>
                  <a:lumOff val="5000"/>
                </a:schemeClr>
              </a:solidFill>
              <a:latin typeface="Helvetica" pitchFamily="2" charset="0"/>
            </a:endParaRPr>
          </a:p>
          <a:p>
            <a:endParaRPr lang="en-US" dirty="0">
              <a:solidFill>
                <a:schemeClr val="tx2">
                  <a:lumMod val="95000"/>
                  <a:lumOff val="5000"/>
                </a:schemeClr>
              </a:solidFill>
              <a:latin typeface="Helvetica" pitchFamily="2" charset="0"/>
            </a:endParaRPr>
          </a:p>
          <a:p>
            <a:r>
              <a:rPr lang="en-CA" b="1" i="0" dirty="0">
                <a:solidFill>
                  <a:schemeClr val="tx2">
                    <a:lumMod val="95000"/>
                    <a:lumOff val="5000"/>
                  </a:schemeClr>
                </a:solidFill>
                <a:effectLst/>
                <a:latin typeface="Helvetica" pitchFamily="2" charset="0"/>
              </a:rPr>
              <a:t>Invest in Predictive Analytics:</a:t>
            </a:r>
            <a:r>
              <a:rPr lang="en-CA" b="0" i="0" dirty="0">
                <a:solidFill>
                  <a:schemeClr val="tx2">
                    <a:lumMod val="95000"/>
                    <a:lumOff val="5000"/>
                  </a:schemeClr>
                </a:solidFill>
                <a:effectLst/>
                <a:latin typeface="Helvetica" pitchFamily="2" charset="0"/>
              </a:rPr>
              <a:t> Employ Machine Learning algorithms to perform advanced analytics to predict future booking patterns and ADR trends, allowing for proactive strategy adjustments.</a:t>
            </a:r>
          </a:p>
          <a:p>
            <a:endParaRPr lang="en-CA" dirty="0">
              <a:solidFill>
                <a:schemeClr val="tx2">
                  <a:lumMod val="95000"/>
                  <a:lumOff val="5000"/>
                </a:schemeClr>
              </a:solidFill>
              <a:latin typeface="Helvetica" pitchFamily="2" charset="0"/>
            </a:endParaRPr>
          </a:p>
          <a:p>
            <a:r>
              <a:rPr lang="en-CA" b="1" dirty="0">
                <a:solidFill>
                  <a:schemeClr val="tx2">
                    <a:lumMod val="95000"/>
                    <a:lumOff val="5000"/>
                  </a:schemeClr>
                </a:solidFill>
                <a:latin typeface="Helvetica" pitchFamily="2" charset="0"/>
              </a:rPr>
              <a:t>Post-Strategy Review: </a:t>
            </a:r>
            <a:r>
              <a:rPr lang="en-CA" dirty="0">
                <a:solidFill>
                  <a:schemeClr val="tx2">
                    <a:lumMod val="95000"/>
                    <a:lumOff val="5000"/>
                  </a:schemeClr>
                </a:solidFill>
                <a:latin typeface="Helvetica" pitchFamily="2" charset="0"/>
              </a:rPr>
              <a:t>Detailed analysis after the implementations are necessary to measure the range of success in regard to new customer acquisition and increment in revenue.</a:t>
            </a:r>
          </a:p>
        </p:txBody>
      </p:sp>
    </p:spTree>
    <p:extLst>
      <p:ext uri="{BB962C8B-B14F-4D97-AF65-F5344CB8AC3E}">
        <p14:creationId xmlns:p14="http://schemas.microsoft.com/office/powerpoint/2010/main" val="5187689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500"/>
                                        <p:tgtEl>
                                          <p:spTgt spid="6">
                                            <p:txEl>
                                              <p:pRg st="0" end="0"/>
                                            </p:txEl>
                                          </p:spTgt>
                                        </p:tgtEl>
                                      </p:cBhvr>
                                    </p:animEffect>
                                  </p:childTnLst>
                                </p:cTn>
                              </p:par>
                              <p:par>
                                <p:cTn id="12" presetID="3" presetClass="entr" presetSubtype="10" fill="hold" nodeType="with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blinds(horizontal)">
                                      <p:cBhvr>
                                        <p:cTn id="14" dur="500"/>
                                        <p:tgtEl>
                                          <p:spTgt spid="6">
                                            <p:txEl>
                                              <p:pRg st="2" end="2"/>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blinds(horizontal)">
                                      <p:cBhvr>
                                        <p:cTn id="17" dur="500"/>
                                        <p:tgtEl>
                                          <p:spTgt spid="6">
                                            <p:txEl>
                                              <p:pRg st="4" end="4"/>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6">
                                            <p:txEl>
                                              <p:pRg st="6" end="6"/>
                                            </p:txEl>
                                          </p:spTgt>
                                        </p:tgtEl>
                                        <p:attrNameLst>
                                          <p:attrName>style.visibility</p:attrName>
                                        </p:attrNameLst>
                                      </p:cBhvr>
                                      <p:to>
                                        <p:strVal val="visible"/>
                                      </p:to>
                                    </p:set>
                                    <p:animEffect transition="in" filter="blinds(horizontal)">
                                      <p:cBhvr>
                                        <p:cTn id="20" dur="500"/>
                                        <p:tgtEl>
                                          <p:spTgt spid="6">
                                            <p:txEl>
                                              <p:pRg st="6" end="6"/>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animEffect transition="in" filter="blinds(horizontal)">
                                      <p:cBhvr>
                                        <p:cTn id="23" dur="500"/>
                                        <p:tgtEl>
                                          <p:spTgt spid="6">
                                            <p:txEl>
                                              <p:pRg st="8" end="8"/>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6">
                                            <p:txEl>
                                              <p:pRg st="10" end="10"/>
                                            </p:txEl>
                                          </p:spTgt>
                                        </p:tgtEl>
                                        <p:attrNameLst>
                                          <p:attrName>style.visibility</p:attrName>
                                        </p:attrNameLst>
                                      </p:cBhvr>
                                      <p:to>
                                        <p:strVal val="visible"/>
                                      </p:to>
                                    </p:set>
                                    <p:animEffect transition="in" filter="blinds(horizontal)">
                                      <p:cBhvr>
                                        <p:cTn id="2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2716" y="368751"/>
            <a:ext cx="9601200" cy="594152"/>
          </a:xfrm>
        </p:spPr>
        <p:txBody>
          <a:bodyPr/>
          <a:lstStyle/>
          <a:p>
            <a:r>
              <a:rPr lang="en-US" b="1" dirty="0">
                <a:latin typeface="Helvetica" pitchFamily="2" charset="0"/>
              </a:rPr>
              <a:t>Conclusion</a:t>
            </a:r>
          </a:p>
        </p:txBody>
      </p:sp>
      <p:sp>
        <p:nvSpPr>
          <p:cNvPr id="6" name="TextBox 5">
            <a:extLst>
              <a:ext uri="{FF2B5EF4-FFF2-40B4-BE49-F238E27FC236}">
                <a16:creationId xmlns:a16="http://schemas.microsoft.com/office/drawing/2014/main" id="{1ECE61F2-AE61-536E-11B2-EDAAC587226F}"/>
              </a:ext>
            </a:extLst>
          </p:cNvPr>
          <p:cNvSpPr txBox="1"/>
          <p:nvPr/>
        </p:nvSpPr>
        <p:spPr>
          <a:xfrm>
            <a:off x="140369" y="1964934"/>
            <a:ext cx="11911262" cy="4524315"/>
          </a:xfrm>
          <a:prstGeom prst="rect">
            <a:avLst/>
          </a:prstGeom>
          <a:noFill/>
        </p:spPr>
        <p:txBody>
          <a:bodyPr wrap="square">
            <a:spAutoFit/>
          </a:bodyPr>
          <a:lstStyle/>
          <a:p>
            <a:pPr algn="l">
              <a:buFont typeface="+mj-lt"/>
              <a:buAutoNum type="arabicPeriod"/>
            </a:pPr>
            <a:r>
              <a:rPr lang="en-CA" b="1" i="0" dirty="0">
                <a:solidFill>
                  <a:schemeClr val="tx2">
                    <a:lumMod val="95000"/>
                    <a:lumOff val="5000"/>
                  </a:schemeClr>
                </a:solidFill>
                <a:effectLst/>
                <a:latin typeface="Helvetica" pitchFamily="2" charset="0"/>
              </a:rPr>
              <a:t>Weekday-Weekend Dichotomy:</a:t>
            </a:r>
            <a:r>
              <a:rPr lang="en-CA" b="0" i="0" dirty="0">
                <a:solidFill>
                  <a:schemeClr val="tx2">
                    <a:lumMod val="95000"/>
                    <a:lumOff val="5000"/>
                  </a:schemeClr>
                </a:solidFill>
                <a:effectLst/>
                <a:latin typeface="Helvetica" pitchFamily="2" charset="0"/>
              </a:rPr>
              <a:t> Urgency Messages can direct customers to focus on weekend bookings.</a:t>
            </a:r>
          </a:p>
          <a:p>
            <a:pPr algn="l">
              <a:buFont typeface="+mj-lt"/>
              <a:buAutoNum type="arabicPeriod"/>
            </a:pPr>
            <a:endParaRPr lang="en-CA" dirty="0">
              <a:solidFill>
                <a:schemeClr val="tx2">
                  <a:lumMod val="95000"/>
                  <a:lumOff val="5000"/>
                </a:schemeClr>
              </a:solidFill>
              <a:latin typeface="Helvetica" pitchFamily="2" charset="0"/>
            </a:endParaRPr>
          </a:p>
          <a:p>
            <a:pPr algn="l">
              <a:buFont typeface="+mj-lt"/>
              <a:buAutoNum type="arabicPeriod"/>
            </a:pPr>
            <a:r>
              <a:rPr lang="en-CA" b="1" i="0" dirty="0">
                <a:solidFill>
                  <a:schemeClr val="tx2">
                    <a:lumMod val="95000"/>
                    <a:lumOff val="5000"/>
                  </a:schemeClr>
                </a:solidFill>
                <a:effectLst/>
                <a:latin typeface="Helvetica" pitchFamily="2" charset="0"/>
              </a:rPr>
              <a:t>Seasonal Sensitivity:</a:t>
            </a:r>
            <a:r>
              <a:rPr lang="en-CA" b="0" i="0" dirty="0">
                <a:solidFill>
                  <a:schemeClr val="tx2">
                    <a:lumMod val="95000"/>
                    <a:lumOff val="5000"/>
                  </a:schemeClr>
                </a:solidFill>
                <a:effectLst/>
                <a:latin typeface="Helvetica" pitchFamily="2" charset="0"/>
              </a:rPr>
              <a:t> Proactive pricing strategies during shoulder months can smooth occupancy rates and stabilize revenue. </a:t>
            </a:r>
          </a:p>
          <a:p>
            <a:pPr algn="l">
              <a:buFont typeface="+mj-lt"/>
              <a:buAutoNum type="arabicPeriod"/>
            </a:pPr>
            <a:endParaRPr lang="en-CA" b="0" i="0" dirty="0">
              <a:solidFill>
                <a:schemeClr val="tx2">
                  <a:lumMod val="95000"/>
                  <a:lumOff val="5000"/>
                </a:schemeClr>
              </a:solidFill>
              <a:effectLst/>
              <a:latin typeface="Helvetica" pitchFamily="2" charset="0"/>
            </a:endParaRPr>
          </a:p>
          <a:p>
            <a:pPr algn="l">
              <a:buFont typeface="+mj-lt"/>
              <a:buAutoNum type="arabicPeriod"/>
            </a:pPr>
            <a:r>
              <a:rPr lang="en-CA" b="1" i="0" dirty="0">
                <a:solidFill>
                  <a:schemeClr val="tx2">
                    <a:lumMod val="95000"/>
                    <a:lumOff val="5000"/>
                  </a:schemeClr>
                </a:solidFill>
                <a:effectLst/>
                <a:latin typeface="Helvetica" pitchFamily="2" charset="0"/>
              </a:rPr>
              <a:t>Diverse Customer Behavior Dynamics:</a:t>
            </a:r>
            <a:r>
              <a:rPr lang="en-CA" b="0" i="0" dirty="0">
                <a:solidFill>
                  <a:schemeClr val="tx2">
                    <a:lumMod val="95000"/>
                    <a:lumOff val="5000"/>
                  </a:schemeClr>
                </a:solidFill>
                <a:effectLst/>
                <a:latin typeface="Helvetica" pitchFamily="2" charset="0"/>
              </a:rPr>
              <a:t> Our analysis has uncovered nuanced patterns across booking lead times, accommodation types, and seasonal trends, underpinning the complexity of traveler behavior. </a:t>
            </a:r>
          </a:p>
          <a:p>
            <a:pPr algn="l">
              <a:buFont typeface="+mj-lt"/>
              <a:buAutoNum type="arabicPeriod"/>
            </a:pPr>
            <a:endParaRPr lang="en-CA" dirty="0">
              <a:solidFill>
                <a:schemeClr val="tx2">
                  <a:lumMod val="95000"/>
                  <a:lumOff val="5000"/>
                </a:schemeClr>
              </a:solidFill>
              <a:latin typeface="Helvetica" pitchFamily="2" charset="0"/>
            </a:endParaRPr>
          </a:p>
          <a:p>
            <a:pPr>
              <a:buFont typeface="+mj-lt"/>
              <a:buAutoNum type="arabicPeriod"/>
            </a:pPr>
            <a:r>
              <a:rPr lang="en-CA" b="1" i="0" dirty="0">
                <a:solidFill>
                  <a:schemeClr val="tx2">
                    <a:lumMod val="95000"/>
                    <a:lumOff val="5000"/>
                  </a:schemeClr>
                </a:solidFill>
                <a:effectLst/>
                <a:latin typeface="Helvetica" pitchFamily="2" charset="0"/>
              </a:rPr>
              <a:t>Preferred Accommodation Spectrum:</a:t>
            </a:r>
            <a:r>
              <a:rPr lang="en-CA" b="0" i="0" dirty="0">
                <a:solidFill>
                  <a:schemeClr val="tx2">
                    <a:lumMod val="95000"/>
                    <a:lumOff val="5000"/>
                  </a:schemeClr>
                </a:solidFill>
                <a:effectLst/>
                <a:latin typeface="Helvetica" pitchFamily="2" charset="0"/>
              </a:rPr>
              <a:t> A strategic emphasis on ratin</a:t>
            </a:r>
            <a:r>
              <a:rPr lang="en-CA" dirty="0">
                <a:solidFill>
                  <a:schemeClr val="tx2">
                    <a:lumMod val="95000"/>
                    <a:lumOff val="5000"/>
                  </a:schemeClr>
                </a:solidFill>
                <a:latin typeface="Helvetica" pitchFamily="2" charset="0"/>
              </a:rPr>
              <a:t>gs </a:t>
            </a:r>
            <a:r>
              <a:rPr lang="en-CA" b="0" i="0" dirty="0">
                <a:solidFill>
                  <a:schemeClr val="tx2">
                    <a:lumMod val="95000"/>
                    <a:lumOff val="5000"/>
                  </a:schemeClr>
                </a:solidFill>
                <a:effectLst/>
                <a:latin typeface="Helvetica" pitchFamily="2" charset="0"/>
              </a:rPr>
              <a:t>to maximize market share while exploring ways to uplift the perception and appeal of other categories is necessary.</a:t>
            </a:r>
          </a:p>
          <a:p>
            <a:pPr>
              <a:buFont typeface="+mj-lt"/>
              <a:buAutoNum type="arabicPeriod"/>
            </a:pPr>
            <a:endParaRPr lang="en-CA" b="0" i="0" dirty="0">
              <a:solidFill>
                <a:schemeClr val="tx2">
                  <a:lumMod val="95000"/>
                  <a:lumOff val="5000"/>
                </a:schemeClr>
              </a:solidFill>
              <a:effectLst/>
              <a:latin typeface="Helvetica" pitchFamily="2" charset="0"/>
            </a:endParaRPr>
          </a:p>
          <a:p>
            <a:pPr>
              <a:buFont typeface="+mj-lt"/>
              <a:buAutoNum type="arabicPeriod"/>
            </a:pPr>
            <a:r>
              <a:rPr lang="en-CA" b="1" i="0" dirty="0">
                <a:solidFill>
                  <a:schemeClr val="tx2">
                    <a:lumMod val="95000"/>
                    <a:lumOff val="5000"/>
                  </a:schemeClr>
                </a:solidFill>
                <a:effectLst/>
                <a:latin typeface="Helvetica" pitchFamily="2" charset="0"/>
              </a:rPr>
              <a:t>Strategic Rate Management:</a:t>
            </a:r>
            <a:r>
              <a:rPr lang="en-CA" b="0" i="0" dirty="0">
                <a:solidFill>
                  <a:schemeClr val="tx2">
                    <a:lumMod val="95000"/>
                    <a:lumOff val="5000"/>
                  </a:schemeClr>
                </a:solidFill>
                <a:effectLst/>
                <a:latin typeface="Helvetica" pitchFamily="2" charset="0"/>
              </a:rPr>
              <a:t> The observed correlation between star ratings, ADR, and booking volume across lead times emphasizes the need for a differentiated rate management approach.</a:t>
            </a:r>
          </a:p>
          <a:p>
            <a:pPr>
              <a:buFont typeface="+mj-lt"/>
              <a:buAutoNum type="arabicPeriod"/>
            </a:pPr>
            <a:endParaRPr lang="en-CA" sz="1800"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endParaRPr>
          </a:p>
          <a:p>
            <a:pPr>
              <a:buFont typeface="+mj-lt"/>
              <a:buAutoNum type="arabicPeriod"/>
            </a:pPr>
            <a:r>
              <a:rPr lang="en-CA"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Periodic Data Review:</a:t>
            </a:r>
            <a:r>
              <a:rPr lang="en-CA" b="1"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rPr>
              <a:t> </a:t>
            </a:r>
            <a:r>
              <a:rPr lang="en-CA"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rPr>
              <a:t>Different iterations of strategy should be implemented to get the best result depending on changing factors.</a:t>
            </a:r>
            <a:endParaRPr lang="en-CA" sz="18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163737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500"/>
                                        <p:tgtEl>
                                          <p:spTgt spid="6">
                                            <p:txEl>
                                              <p:pRg st="0" end="0"/>
                                            </p:txEl>
                                          </p:spTgt>
                                        </p:tgtEl>
                                      </p:cBhvr>
                                    </p:animEffect>
                                  </p:childTnLst>
                                </p:cTn>
                              </p:par>
                              <p:par>
                                <p:cTn id="12" presetID="3" presetClass="entr" presetSubtype="10" fill="hold" nodeType="with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blinds(horizontal)">
                                      <p:cBhvr>
                                        <p:cTn id="14" dur="500"/>
                                        <p:tgtEl>
                                          <p:spTgt spid="6">
                                            <p:txEl>
                                              <p:pRg st="2" end="2"/>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blinds(horizontal)">
                                      <p:cBhvr>
                                        <p:cTn id="17" dur="500"/>
                                        <p:tgtEl>
                                          <p:spTgt spid="6">
                                            <p:txEl>
                                              <p:pRg st="4" end="4"/>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6">
                                            <p:txEl>
                                              <p:pRg st="6" end="6"/>
                                            </p:txEl>
                                          </p:spTgt>
                                        </p:tgtEl>
                                        <p:attrNameLst>
                                          <p:attrName>style.visibility</p:attrName>
                                        </p:attrNameLst>
                                      </p:cBhvr>
                                      <p:to>
                                        <p:strVal val="visible"/>
                                      </p:to>
                                    </p:set>
                                    <p:animEffect transition="in" filter="blinds(horizontal)">
                                      <p:cBhvr>
                                        <p:cTn id="20" dur="500"/>
                                        <p:tgtEl>
                                          <p:spTgt spid="6">
                                            <p:txEl>
                                              <p:pRg st="6" end="6"/>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animEffect transition="in" filter="blinds(horizontal)">
                                      <p:cBhvr>
                                        <p:cTn id="23" dur="500"/>
                                        <p:tgtEl>
                                          <p:spTgt spid="6">
                                            <p:txEl>
                                              <p:pRg st="8" end="8"/>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6">
                                            <p:txEl>
                                              <p:pRg st="10" end="10"/>
                                            </p:txEl>
                                          </p:spTgt>
                                        </p:tgtEl>
                                        <p:attrNameLst>
                                          <p:attrName>style.visibility</p:attrName>
                                        </p:attrNameLst>
                                      </p:cBhvr>
                                      <p:to>
                                        <p:strVal val="visible"/>
                                      </p:to>
                                    </p:set>
                                    <p:animEffect transition="in" filter="blinds(horizontal)">
                                      <p:cBhvr>
                                        <p:cTn id="26"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2716" y="368751"/>
            <a:ext cx="9601200" cy="594152"/>
          </a:xfrm>
        </p:spPr>
        <p:txBody>
          <a:bodyPr/>
          <a:lstStyle/>
          <a:p>
            <a:r>
              <a:rPr lang="en-CA" b="1" dirty="0">
                <a:latin typeface="Helvetica" pitchFamily="2" charset="0"/>
              </a:rPr>
              <a:t>Resources and References</a:t>
            </a:r>
            <a:endParaRPr lang="en-US" dirty="0">
              <a:latin typeface="Helvetica" pitchFamily="2" charset="0"/>
            </a:endParaRPr>
          </a:p>
        </p:txBody>
      </p:sp>
      <p:sp>
        <p:nvSpPr>
          <p:cNvPr id="6" name="TextBox 5">
            <a:extLst>
              <a:ext uri="{FF2B5EF4-FFF2-40B4-BE49-F238E27FC236}">
                <a16:creationId xmlns:a16="http://schemas.microsoft.com/office/drawing/2014/main" id="{1ECE61F2-AE61-536E-11B2-EDAAC587226F}"/>
              </a:ext>
            </a:extLst>
          </p:cNvPr>
          <p:cNvSpPr txBox="1"/>
          <p:nvPr/>
        </p:nvSpPr>
        <p:spPr>
          <a:xfrm>
            <a:off x="140369" y="1720514"/>
            <a:ext cx="11911262" cy="4801314"/>
          </a:xfrm>
          <a:prstGeom prst="rect">
            <a:avLst/>
          </a:prstGeom>
          <a:noFill/>
        </p:spPr>
        <p:txBody>
          <a:bodyPr wrap="square">
            <a:spAutoFit/>
          </a:bodyPr>
          <a:lstStyle/>
          <a:p>
            <a:pPr marL="285750" indent="-285750" algn="l">
              <a:buFont typeface="Arial" panose="020B0604020202020204" pitchFamily="34" charset="0"/>
              <a:buChar char="•"/>
            </a:pPr>
            <a:r>
              <a:rPr lang="en-CA" b="1" i="0" dirty="0">
                <a:solidFill>
                  <a:schemeClr val="tx2">
                    <a:lumMod val="95000"/>
                    <a:lumOff val="5000"/>
                  </a:schemeClr>
                </a:solidFill>
                <a:effectLst/>
                <a:latin typeface="Helvetica" pitchFamily="2" charset="0"/>
              </a:rPr>
              <a:t>Data Source:</a:t>
            </a:r>
            <a:r>
              <a:rPr lang="en-CA" b="0" i="0" dirty="0">
                <a:solidFill>
                  <a:schemeClr val="tx2">
                    <a:lumMod val="95000"/>
                    <a:lumOff val="5000"/>
                  </a:schemeClr>
                </a:solidFill>
                <a:effectLst/>
                <a:latin typeface="Helvetica" pitchFamily="2" charset="0"/>
              </a:rPr>
              <a:t> Main dataset is provided by Agoda.</a:t>
            </a:r>
          </a:p>
          <a:p>
            <a:pPr marL="285750" indent="-285750" algn="l">
              <a:buFont typeface="Arial" panose="020B0604020202020204" pitchFamily="34" charset="0"/>
              <a:buChar char="•"/>
            </a:pPr>
            <a:endParaRPr lang="en-CA" dirty="0">
              <a:solidFill>
                <a:schemeClr val="tx2">
                  <a:lumMod val="95000"/>
                  <a:lumOff val="5000"/>
                </a:schemeClr>
              </a:solidFill>
              <a:latin typeface="Helvetica" pitchFamily="2" charset="0"/>
            </a:endParaRPr>
          </a:p>
          <a:p>
            <a:pPr marL="285750" indent="-285750">
              <a:buFont typeface="Arial" panose="020B0604020202020204" pitchFamily="34" charset="0"/>
              <a:buChar char="•"/>
            </a:pPr>
            <a:r>
              <a:rPr lang="en-CA" b="1" dirty="0">
                <a:solidFill>
                  <a:schemeClr val="tx2">
                    <a:lumMod val="95000"/>
                    <a:lumOff val="5000"/>
                  </a:schemeClr>
                </a:solidFill>
                <a:latin typeface="Helvetica" pitchFamily="2" charset="0"/>
              </a:rPr>
              <a:t>Literary Resources on Marketing Analysis:</a:t>
            </a:r>
            <a:r>
              <a:rPr lang="en-CA" dirty="0">
                <a:solidFill>
                  <a:schemeClr val="tx2">
                    <a:lumMod val="95000"/>
                    <a:lumOff val="5000"/>
                  </a:schemeClr>
                </a:solidFill>
                <a:latin typeface="Helvetica" pitchFamily="2" charset="0"/>
              </a:rPr>
              <a:t> </a:t>
            </a:r>
            <a:r>
              <a:rPr lang="en-CA" dirty="0">
                <a:solidFill>
                  <a:schemeClr val="tx2">
                    <a:lumMod val="95000"/>
                    <a:lumOff val="5000"/>
                  </a:schemeClr>
                </a:solidFill>
                <a:latin typeface="Helvetica" pitchFamily="2" charset="0"/>
                <a:hlinkClick r:id="rId2"/>
              </a:rPr>
              <a:t>Grandview Research</a:t>
            </a:r>
            <a:r>
              <a:rPr lang="en-CA" dirty="0">
                <a:solidFill>
                  <a:schemeClr val="tx2">
                    <a:lumMod val="95000"/>
                    <a:lumOff val="5000"/>
                  </a:schemeClr>
                </a:solidFill>
                <a:latin typeface="Helvetica" pitchFamily="2" charset="0"/>
              </a:rPr>
              <a:t> and </a:t>
            </a:r>
            <a:r>
              <a:rPr lang="en-CA" dirty="0">
                <a:solidFill>
                  <a:schemeClr val="tx2">
                    <a:lumMod val="95000"/>
                    <a:lumOff val="5000"/>
                  </a:schemeClr>
                </a:solidFill>
                <a:latin typeface="Helvetica" pitchFamily="2" charset="0"/>
                <a:hlinkClick r:id="rId3"/>
              </a:rPr>
              <a:t>Think with Google </a:t>
            </a:r>
            <a:r>
              <a:rPr lang="en-CA" dirty="0">
                <a:solidFill>
                  <a:schemeClr val="tx2">
                    <a:lumMod val="95000"/>
                    <a:lumOff val="5000"/>
                  </a:schemeClr>
                </a:solidFill>
                <a:latin typeface="Helvetica" pitchFamily="2" charset="0"/>
              </a:rPr>
              <a:t>insights into the online travel booking industry, service market size and growth rate, crucial for understanding the industry context.</a:t>
            </a:r>
            <a:endParaRPr lang="en-CA" b="0" i="0" dirty="0">
              <a:solidFill>
                <a:schemeClr val="tx2">
                  <a:lumMod val="95000"/>
                  <a:lumOff val="5000"/>
                </a:schemeClr>
              </a:solidFill>
              <a:effectLst/>
              <a:latin typeface="Helvetica" pitchFamily="2" charset="0"/>
            </a:endParaRPr>
          </a:p>
          <a:p>
            <a:pPr marL="285750" indent="-285750" algn="l">
              <a:buFont typeface="Arial" panose="020B0604020202020204" pitchFamily="34" charset="0"/>
              <a:buChar char="•"/>
            </a:pPr>
            <a:endParaRPr lang="en-CA" b="0" i="0" dirty="0">
              <a:solidFill>
                <a:schemeClr val="tx2"/>
              </a:solidFill>
              <a:effectLst/>
              <a:latin typeface="Helvetica" pitchFamily="2" charset="0"/>
            </a:endParaRPr>
          </a:p>
          <a:p>
            <a:pPr marL="285750" indent="-285750">
              <a:buFont typeface="Arial" panose="020B0604020202020204" pitchFamily="34" charset="0"/>
              <a:buChar char="•"/>
            </a:pPr>
            <a:r>
              <a:rPr lang="en-CA" b="1" dirty="0">
                <a:solidFill>
                  <a:schemeClr val="tx2"/>
                </a:solidFill>
                <a:latin typeface="Helvetica" pitchFamily="2" charset="0"/>
              </a:rPr>
              <a:t>Analytical Tools</a:t>
            </a:r>
            <a:r>
              <a:rPr lang="en-CA" b="1" i="0" dirty="0">
                <a:solidFill>
                  <a:schemeClr val="tx2"/>
                </a:solidFill>
                <a:effectLst/>
                <a:latin typeface="Helvetica" pitchFamily="2" charset="0"/>
              </a:rPr>
              <a:t>:</a:t>
            </a:r>
            <a:r>
              <a:rPr lang="en-CA" b="0" i="0" dirty="0">
                <a:solidFill>
                  <a:schemeClr val="tx2"/>
                </a:solidFill>
                <a:effectLst/>
                <a:latin typeface="Helvetica" pitchFamily="2" charset="0"/>
              </a:rPr>
              <a:t> </a:t>
            </a:r>
            <a:r>
              <a:rPr lang="en-CA" dirty="0">
                <a:solidFill>
                  <a:schemeClr val="tx2"/>
                </a:solidFill>
                <a:latin typeface="Helvetica" pitchFamily="2" charset="0"/>
              </a:rPr>
              <a:t>SQL: For database management and query execution.</a:t>
            </a:r>
          </a:p>
          <a:p>
            <a:pPr marL="285750" indent="-285750">
              <a:buFont typeface="Arial" panose="020B0604020202020204" pitchFamily="34" charset="0"/>
              <a:buChar char="•"/>
            </a:pPr>
            <a:r>
              <a:rPr lang="en-CA" dirty="0">
                <a:solidFill>
                  <a:schemeClr val="tx2"/>
                </a:solidFill>
                <a:latin typeface="Helvetica" pitchFamily="2" charset="0"/>
              </a:rPr>
              <a:t>		Python: Used for data manipulation and analysis.</a:t>
            </a:r>
          </a:p>
          <a:p>
            <a:pPr marL="1200150" lvl="2" indent="-285750">
              <a:buFont typeface="Arial" panose="020B0604020202020204" pitchFamily="34" charset="0"/>
              <a:buChar char="•"/>
            </a:pPr>
            <a:r>
              <a:rPr lang="en-CA" dirty="0">
                <a:solidFill>
                  <a:schemeClr val="tx2"/>
                </a:solidFill>
                <a:latin typeface="Helvetica" pitchFamily="2" charset="0"/>
              </a:rPr>
              <a:t>Libraries:</a:t>
            </a:r>
          </a:p>
          <a:p>
            <a:pPr marL="1200150" lvl="2" indent="-285750">
              <a:buFont typeface="Arial" panose="020B0604020202020204" pitchFamily="34" charset="0"/>
              <a:buChar char="•"/>
            </a:pPr>
            <a:r>
              <a:rPr lang="en-CA" dirty="0">
                <a:solidFill>
                  <a:schemeClr val="tx2"/>
                </a:solidFill>
                <a:latin typeface="Helvetica" pitchFamily="2" charset="0"/>
              </a:rPr>
              <a:t>	</a:t>
            </a:r>
            <a:r>
              <a:rPr lang="en-CA" dirty="0" err="1">
                <a:solidFill>
                  <a:schemeClr val="tx2"/>
                </a:solidFill>
                <a:latin typeface="Helvetica" pitchFamily="2" charset="0"/>
              </a:rPr>
              <a:t>Numpy</a:t>
            </a:r>
            <a:r>
              <a:rPr lang="en-CA" dirty="0">
                <a:solidFill>
                  <a:schemeClr val="tx2"/>
                </a:solidFill>
                <a:latin typeface="Helvetica" pitchFamily="2" charset="0"/>
              </a:rPr>
              <a:t>: For numerical computations.</a:t>
            </a:r>
          </a:p>
          <a:p>
            <a:pPr marL="1200150" lvl="2" indent="-285750">
              <a:buFont typeface="Arial" panose="020B0604020202020204" pitchFamily="34" charset="0"/>
              <a:buChar char="•"/>
            </a:pPr>
            <a:r>
              <a:rPr lang="en-CA" dirty="0">
                <a:solidFill>
                  <a:schemeClr val="tx2"/>
                </a:solidFill>
                <a:latin typeface="Helvetica" pitchFamily="2" charset="0"/>
              </a:rPr>
              <a:t>	Pandas: For data manipulation and analysis.</a:t>
            </a:r>
          </a:p>
          <a:p>
            <a:pPr marL="1200150" lvl="2" indent="-285750">
              <a:buFont typeface="Arial" panose="020B0604020202020204" pitchFamily="34" charset="0"/>
              <a:buChar char="•"/>
            </a:pPr>
            <a:r>
              <a:rPr lang="en-CA" dirty="0">
                <a:solidFill>
                  <a:schemeClr val="tx2"/>
                </a:solidFill>
                <a:latin typeface="Helvetica" pitchFamily="2" charset="0"/>
              </a:rPr>
              <a:t>	Scikit-learn: For machine learning and predictive data analysis (Price </a:t>
            </a:r>
            <a:r>
              <a:rPr lang="en-CA" dirty="0" err="1">
                <a:solidFill>
                  <a:schemeClr val="tx2"/>
                </a:solidFill>
                <a:latin typeface="Helvetica" pitchFamily="2" charset="0"/>
              </a:rPr>
              <a:t>Forcasting</a:t>
            </a:r>
            <a:r>
              <a:rPr lang="en-CA" dirty="0">
                <a:solidFill>
                  <a:schemeClr val="tx2"/>
                </a:solidFill>
                <a:latin typeface="Helvetica" pitchFamily="2" charset="0"/>
              </a:rPr>
              <a:t>).</a:t>
            </a:r>
          </a:p>
          <a:p>
            <a:pPr marL="285750" indent="-285750" algn="l">
              <a:buFont typeface="Arial" panose="020B0604020202020204" pitchFamily="34" charset="0"/>
              <a:buChar char="•"/>
            </a:pPr>
            <a:endParaRPr lang="en-CA" dirty="0">
              <a:solidFill>
                <a:schemeClr val="tx2">
                  <a:lumMod val="95000"/>
                  <a:lumOff val="5000"/>
                </a:schemeClr>
              </a:solidFill>
              <a:latin typeface="Helvetica" pitchFamily="2" charset="0"/>
            </a:endParaRPr>
          </a:p>
          <a:p>
            <a:pPr marL="285750" indent="-285750">
              <a:buFont typeface="Arial" panose="020B0604020202020204" pitchFamily="34" charset="0"/>
              <a:buChar char="•"/>
            </a:pPr>
            <a:r>
              <a:rPr lang="en-CA" b="1" dirty="0">
                <a:solidFill>
                  <a:schemeClr val="tx2">
                    <a:lumMod val="95000"/>
                    <a:lumOff val="5000"/>
                  </a:schemeClr>
                </a:solidFill>
                <a:latin typeface="Helvetica" pitchFamily="2" charset="0"/>
              </a:rPr>
              <a:t>Insightful External Websites:</a:t>
            </a:r>
            <a:r>
              <a:rPr lang="en-CA" dirty="0">
                <a:solidFill>
                  <a:schemeClr val="tx2">
                    <a:lumMod val="95000"/>
                    <a:lumOff val="5000"/>
                  </a:schemeClr>
                </a:solidFill>
                <a:latin typeface="Helvetica" pitchFamily="2" charset="0"/>
              </a:rPr>
              <a:t> </a:t>
            </a:r>
            <a:r>
              <a:rPr lang="en-CA" dirty="0">
                <a:solidFill>
                  <a:schemeClr val="tx2">
                    <a:lumMod val="95000"/>
                    <a:lumOff val="5000"/>
                  </a:schemeClr>
                </a:solidFill>
                <a:latin typeface="Helvetica" pitchFamily="2" charset="0"/>
                <a:hlinkClick r:id="rId4"/>
              </a:rPr>
              <a:t>MNI</a:t>
            </a:r>
            <a:r>
              <a:rPr lang="en-CA" dirty="0">
                <a:solidFill>
                  <a:schemeClr val="tx2">
                    <a:lumMod val="95000"/>
                    <a:lumOff val="5000"/>
                  </a:schemeClr>
                </a:solidFill>
                <a:latin typeface="Helvetica" pitchFamily="2" charset="0"/>
              </a:rPr>
              <a:t> and </a:t>
            </a:r>
            <a:r>
              <a:rPr lang="en-CA" dirty="0" err="1">
                <a:solidFill>
                  <a:schemeClr val="tx2">
                    <a:lumMod val="95000"/>
                    <a:lumOff val="5000"/>
                  </a:schemeClr>
                </a:solidFill>
                <a:latin typeface="Helvetica" pitchFamily="2" charset="0"/>
                <a:hlinkClick r:id="rId5"/>
              </a:rPr>
              <a:t>Atlan</a:t>
            </a:r>
            <a:r>
              <a:rPr lang="en-CA" dirty="0">
                <a:solidFill>
                  <a:schemeClr val="tx2">
                    <a:lumMod val="95000"/>
                    <a:lumOff val="5000"/>
                  </a:schemeClr>
                </a:solidFill>
                <a:latin typeface="Helvetica" pitchFamily="2" charset="0"/>
              </a:rPr>
              <a:t> provides insights into travel marketing trends, data analytics in the travel industry, and marketing strategies used in the travel industry</a:t>
            </a:r>
          </a:p>
          <a:p>
            <a:pPr marL="285750" indent="-285750">
              <a:buFont typeface="Arial" panose="020B0604020202020204" pitchFamily="34" charset="0"/>
              <a:buChar char="•"/>
            </a:pPr>
            <a:endParaRPr lang="en-CA" b="0" i="0" dirty="0">
              <a:solidFill>
                <a:schemeClr val="tx2">
                  <a:lumMod val="95000"/>
                  <a:lumOff val="5000"/>
                </a:schemeClr>
              </a:solidFill>
              <a:effectLst/>
              <a:latin typeface="Helvetica" pitchFamily="2" charset="0"/>
            </a:endParaRPr>
          </a:p>
          <a:p>
            <a:pPr marL="285750" indent="-285750">
              <a:buFont typeface="Arial" panose="020B0604020202020204" pitchFamily="34" charset="0"/>
              <a:buChar char="•"/>
            </a:pPr>
            <a:r>
              <a:rPr lang="en-CA" b="1" dirty="0">
                <a:solidFill>
                  <a:schemeClr val="tx2">
                    <a:lumMod val="95000"/>
                    <a:lumOff val="5000"/>
                  </a:schemeClr>
                </a:solidFill>
                <a:latin typeface="Helvetica" pitchFamily="2" charset="0"/>
              </a:rPr>
              <a:t>Further Reading and Industry Insights: </a:t>
            </a:r>
            <a:r>
              <a:rPr lang="en-CA" dirty="0">
                <a:solidFill>
                  <a:schemeClr val="tx2">
                    <a:lumMod val="95000"/>
                    <a:lumOff val="5000"/>
                  </a:schemeClr>
                </a:solidFill>
                <a:latin typeface="Helvetica" pitchFamily="2" charset="0"/>
              </a:rPr>
              <a:t>To understand current trends and future predictions in the travel market, articles from Statista and insights from market research reports are valuable.</a:t>
            </a:r>
            <a:endParaRPr lang="en-CA" sz="1800"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108377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500"/>
                                        <p:tgtEl>
                                          <p:spTgt spid="6">
                                            <p:txEl>
                                              <p:pRg st="0" end="0"/>
                                            </p:txEl>
                                          </p:spTgt>
                                        </p:tgtEl>
                                      </p:cBhvr>
                                    </p:animEffect>
                                  </p:childTnLst>
                                </p:cTn>
                              </p:par>
                              <p:par>
                                <p:cTn id="12" presetID="3" presetClass="entr" presetSubtype="10" fill="hold" nodeType="with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blinds(horizontal)">
                                      <p:cBhvr>
                                        <p:cTn id="14" dur="500"/>
                                        <p:tgtEl>
                                          <p:spTgt spid="6">
                                            <p:txEl>
                                              <p:pRg st="2" end="2"/>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blinds(horizontal)">
                                      <p:cBhvr>
                                        <p:cTn id="17" dur="500"/>
                                        <p:tgtEl>
                                          <p:spTgt spid="6">
                                            <p:txEl>
                                              <p:pRg st="4" end="4"/>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6">
                                            <p:txEl>
                                              <p:pRg st="5" end="5"/>
                                            </p:txEl>
                                          </p:spTgt>
                                        </p:tgtEl>
                                        <p:attrNameLst>
                                          <p:attrName>style.visibility</p:attrName>
                                        </p:attrNameLst>
                                      </p:cBhvr>
                                      <p:to>
                                        <p:strVal val="visible"/>
                                      </p:to>
                                    </p:set>
                                    <p:animEffect transition="in" filter="blinds(horizontal)">
                                      <p:cBhvr>
                                        <p:cTn id="20" dur="500"/>
                                        <p:tgtEl>
                                          <p:spTgt spid="6">
                                            <p:txEl>
                                              <p:pRg st="5" end="5"/>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blinds(horizontal)">
                                      <p:cBhvr>
                                        <p:cTn id="23" dur="500"/>
                                        <p:tgtEl>
                                          <p:spTgt spid="6">
                                            <p:txEl>
                                              <p:pRg st="6" end="6"/>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6">
                                            <p:txEl>
                                              <p:pRg st="7" end="7"/>
                                            </p:txEl>
                                          </p:spTgt>
                                        </p:tgtEl>
                                        <p:attrNameLst>
                                          <p:attrName>style.visibility</p:attrName>
                                        </p:attrNameLst>
                                      </p:cBhvr>
                                      <p:to>
                                        <p:strVal val="visible"/>
                                      </p:to>
                                    </p:set>
                                    <p:animEffect transition="in" filter="blinds(horizontal)">
                                      <p:cBhvr>
                                        <p:cTn id="26" dur="500"/>
                                        <p:tgtEl>
                                          <p:spTgt spid="6">
                                            <p:txEl>
                                              <p:pRg st="7" end="7"/>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animEffect transition="in" filter="blinds(horizontal)">
                                      <p:cBhvr>
                                        <p:cTn id="29" dur="500"/>
                                        <p:tgtEl>
                                          <p:spTgt spid="6">
                                            <p:txEl>
                                              <p:pRg st="8" end="8"/>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6">
                                            <p:txEl>
                                              <p:pRg st="9" end="9"/>
                                            </p:txEl>
                                          </p:spTgt>
                                        </p:tgtEl>
                                        <p:attrNameLst>
                                          <p:attrName>style.visibility</p:attrName>
                                        </p:attrNameLst>
                                      </p:cBhvr>
                                      <p:to>
                                        <p:strVal val="visible"/>
                                      </p:to>
                                    </p:set>
                                    <p:animEffect transition="in" filter="blinds(horizontal)">
                                      <p:cBhvr>
                                        <p:cTn id="32" dur="500"/>
                                        <p:tgtEl>
                                          <p:spTgt spid="6">
                                            <p:txEl>
                                              <p:pRg st="9" end="9"/>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animEffect transition="in" filter="blinds(horizontal)">
                                      <p:cBhvr>
                                        <p:cTn id="35" dur="500"/>
                                        <p:tgtEl>
                                          <p:spTgt spid="6">
                                            <p:txEl>
                                              <p:pRg st="11" end="11"/>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6">
                                            <p:txEl>
                                              <p:pRg st="13" end="13"/>
                                            </p:txEl>
                                          </p:spTgt>
                                        </p:tgtEl>
                                        <p:attrNameLst>
                                          <p:attrName>style.visibility</p:attrName>
                                        </p:attrNameLst>
                                      </p:cBhvr>
                                      <p:to>
                                        <p:strVal val="visible"/>
                                      </p:to>
                                    </p:set>
                                    <p:animEffect transition="in" filter="blinds(horizontal)">
                                      <p:cBhvr>
                                        <p:cTn id="38"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4742" y="3418858"/>
            <a:ext cx="2482516" cy="606184"/>
          </a:xfrm>
        </p:spPr>
        <p:txBody>
          <a:bodyPr/>
          <a:lstStyle/>
          <a:p>
            <a:r>
              <a:rPr lang="en-US" dirty="0">
                <a:solidFill>
                  <a:schemeClr val="tx2">
                    <a:lumMod val="95000"/>
                    <a:lumOff val="5000"/>
                  </a:schemeClr>
                </a:solidFill>
              </a:rPr>
              <a:t>Questions?</a:t>
            </a:r>
          </a:p>
        </p:txBody>
      </p:sp>
    </p:spTree>
    <p:extLst>
      <p:ext uri="{BB962C8B-B14F-4D97-AF65-F5344CB8AC3E}">
        <p14:creationId xmlns:p14="http://schemas.microsoft.com/office/powerpoint/2010/main" val="33284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58A2FA3-920F-7E23-B0A4-5068EB8B62AE}"/>
              </a:ext>
            </a:extLst>
          </p:cNvPr>
          <p:cNvSpPr>
            <a:spLocks noGrp="1"/>
          </p:cNvSpPr>
          <p:nvPr>
            <p:ph type="ctrTitle"/>
          </p:nvPr>
        </p:nvSpPr>
        <p:spPr>
          <a:xfrm>
            <a:off x="1295400" y="1873584"/>
            <a:ext cx="6400800" cy="2560320"/>
          </a:xfrm>
        </p:spPr>
        <p:txBody>
          <a:bodyPr anchor="b">
            <a:normAutofit/>
          </a:bodyPr>
          <a:lstStyle/>
          <a:p>
            <a:r>
              <a:rPr lang="en-US"/>
              <a:t>THANK YOU!!</a:t>
            </a:r>
          </a:p>
        </p:txBody>
      </p:sp>
      <p:pic>
        <p:nvPicPr>
          <p:cNvPr id="26626" name="Picture 2" descr="Flat Thank You Slide Template for PowerPoint">
            <a:extLst>
              <a:ext uri="{FF2B5EF4-FFF2-40B4-BE49-F238E27FC236}">
                <a16:creationId xmlns:a16="http://schemas.microsoft.com/office/drawing/2014/main" id="{4B3A560F-A8AB-4CAB-BEE5-90B62AC7C2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53295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08903-BEAF-9421-D974-F88B6D2791A5}"/>
              </a:ext>
            </a:extLst>
          </p:cNvPr>
          <p:cNvSpPr>
            <a:spLocks noGrp="1"/>
          </p:cNvSpPr>
          <p:nvPr>
            <p:ph type="title"/>
          </p:nvPr>
        </p:nvSpPr>
        <p:spPr>
          <a:xfrm>
            <a:off x="314969" y="333887"/>
            <a:ext cx="9601200" cy="741952"/>
          </a:xfrm>
        </p:spPr>
        <p:txBody>
          <a:bodyPr anchor="b">
            <a:normAutofit/>
          </a:bodyPr>
          <a:lstStyle/>
          <a:p>
            <a:r>
              <a:rPr lang="en-US" dirty="0">
                <a:latin typeface="Helvetica" pitchFamily="2" charset="0"/>
              </a:rPr>
              <a:t>Data Overview</a:t>
            </a:r>
          </a:p>
        </p:txBody>
      </p:sp>
      <p:sp>
        <p:nvSpPr>
          <p:cNvPr id="31" name="Text Placeholder 2">
            <a:extLst>
              <a:ext uri="{FF2B5EF4-FFF2-40B4-BE49-F238E27FC236}">
                <a16:creationId xmlns:a16="http://schemas.microsoft.com/office/drawing/2014/main" id="{40D445F3-9427-0111-3C1D-41B466996C37}"/>
              </a:ext>
            </a:extLst>
          </p:cNvPr>
          <p:cNvSpPr>
            <a:spLocks noGrp="1"/>
          </p:cNvSpPr>
          <p:nvPr>
            <p:ph type="body" idx="1"/>
          </p:nvPr>
        </p:nvSpPr>
        <p:spPr>
          <a:xfrm>
            <a:off x="2508883" y="5932687"/>
            <a:ext cx="1425882" cy="850392"/>
          </a:xfrm>
        </p:spPr>
        <p:txBody>
          <a:bodyPr>
            <a:normAutofit/>
          </a:bodyPr>
          <a:lstStyle/>
          <a:p>
            <a:r>
              <a:rPr lang="en-US" sz="2800" dirty="0">
                <a:solidFill>
                  <a:schemeClr val="tx2"/>
                </a:solidFill>
                <a:latin typeface="Helvetica" pitchFamily="2" charset="0"/>
              </a:rPr>
              <a:t>Dataset</a:t>
            </a:r>
          </a:p>
        </p:txBody>
      </p:sp>
      <p:pic>
        <p:nvPicPr>
          <p:cNvPr id="12" name="Picture 11">
            <a:extLst>
              <a:ext uri="{FF2B5EF4-FFF2-40B4-BE49-F238E27FC236}">
                <a16:creationId xmlns:a16="http://schemas.microsoft.com/office/drawing/2014/main" id="{89DE4F3A-5684-2195-CF44-6CA12EB01EFA}"/>
              </a:ext>
            </a:extLst>
          </p:cNvPr>
          <p:cNvPicPr>
            <a:picLocks noChangeAspect="1"/>
          </p:cNvPicPr>
          <p:nvPr/>
        </p:nvPicPr>
        <p:blipFill>
          <a:blip r:embed="rId2"/>
          <a:stretch>
            <a:fillRect/>
          </a:stretch>
        </p:blipFill>
        <p:spPr>
          <a:xfrm>
            <a:off x="6501284" y="1873837"/>
            <a:ext cx="5452177" cy="3973598"/>
          </a:xfrm>
          <a:prstGeom prst="rect">
            <a:avLst/>
          </a:prstGeom>
          <a:noFill/>
        </p:spPr>
      </p:pic>
      <p:sp>
        <p:nvSpPr>
          <p:cNvPr id="33" name="Text Placeholder 4">
            <a:extLst>
              <a:ext uri="{FF2B5EF4-FFF2-40B4-BE49-F238E27FC236}">
                <a16:creationId xmlns:a16="http://schemas.microsoft.com/office/drawing/2014/main" id="{121FCC94-AB70-1E8E-3FB5-BA6934D47C18}"/>
              </a:ext>
            </a:extLst>
          </p:cNvPr>
          <p:cNvSpPr>
            <a:spLocks noGrp="1"/>
          </p:cNvSpPr>
          <p:nvPr>
            <p:ph type="body" sz="quarter" idx="3"/>
          </p:nvPr>
        </p:nvSpPr>
        <p:spPr>
          <a:xfrm>
            <a:off x="7809617" y="5935354"/>
            <a:ext cx="2570813" cy="847725"/>
          </a:xfrm>
        </p:spPr>
        <p:txBody>
          <a:bodyPr/>
          <a:lstStyle/>
          <a:p>
            <a:r>
              <a:rPr lang="en-US" dirty="0">
                <a:solidFill>
                  <a:schemeClr val="tx2"/>
                </a:solidFill>
                <a:latin typeface="Helvetica" pitchFamily="2" charset="0"/>
              </a:rPr>
              <a:t>Data Dictionary</a:t>
            </a:r>
          </a:p>
        </p:txBody>
      </p:sp>
      <p:pic>
        <p:nvPicPr>
          <p:cNvPr id="3" name="Picture 2">
            <a:extLst>
              <a:ext uri="{FF2B5EF4-FFF2-40B4-BE49-F238E27FC236}">
                <a16:creationId xmlns:a16="http://schemas.microsoft.com/office/drawing/2014/main" id="{19F625BC-19EA-1F36-EE84-EFED4EF5E1A1}"/>
              </a:ext>
            </a:extLst>
          </p:cNvPr>
          <p:cNvPicPr>
            <a:picLocks noChangeAspect="1"/>
          </p:cNvPicPr>
          <p:nvPr/>
        </p:nvPicPr>
        <p:blipFill>
          <a:blip r:embed="rId3"/>
          <a:stretch>
            <a:fillRect/>
          </a:stretch>
        </p:blipFill>
        <p:spPr>
          <a:xfrm>
            <a:off x="62947" y="1884591"/>
            <a:ext cx="6317755" cy="3973598"/>
          </a:xfrm>
          <a:prstGeom prst="rect">
            <a:avLst/>
          </a:prstGeom>
          <a:noFill/>
        </p:spPr>
      </p:pic>
    </p:spTree>
    <p:extLst>
      <p:ext uri="{BB962C8B-B14F-4D97-AF65-F5344CB8AC3E}">
        <p14:creationId xmlns:p14="http://schemas.microsoft.com/office/powerpoint/2010/main" val="1888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uild="p"/>
      <p:bldP spid="3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753" y="366351"/>
            <a:ext cx="9601200" cy="726500"/>
          </a:xfrm>
        </p:spPr>
        <p:txBody>
          <a:bodyPr/>
          <a:lstStyle/>
          <a:p>
            <a:r>
              <a:rPr lang="en-US" dirty="0">
                <a:latin typeface="Helvetica" pitchFamily="2" charset="0"/>
              </a:rPr>
              <a:t>Agoda Website Structure</a:t>
            </a:r>
            <a:endParaRPr lang="en-US" dirty="0"/>
          </a:p>
        </p:txBody>
      </p:sp>
      <p:sp>
        <p:nvSpPr>
          <p:cNvPr id="11" name="Text Placeholder 10"/>
          <p:cNvSpPr>
            <a:spLocks noGrp="1"/>
          </p:cNvSpPr>
          <p:nvPr>
            <p:ph type="body" idx="1"/>
          </p:nvPr>
        </p:nvSpPr>
        <p:spPr>
          <a:xfrm>
            <a:off x="898359" y="6251854"/>
            <a:ext cx="4572000" cy="474467"/>
          </a:xfrm>
        </p:spPr>
        <p:txBody>
          <a:bodyPr>
            <a:normAutofit/>
          </a:bodyPr>
          <a:lstStyle/>
          <a:p>
            <a:pPr algn="ctr"/>
            <a:r>
              <a:rPr lang="en-US" sz="2400" dirty="0">
                <a:solidFill>
                  <a:schemeClr val="tx2">
                    <a:lumMod val="95000"/>
                    <a:lumOff val="5000"/>
                  </a:schemeClr>
                </a:solidFill>
                <a:latin typeface="Helvetica" pitchFamily="2" charset="0"/>
              </a:rPr>
              <a:t>Search Result Page</a:t>
            </a:r>
          </a:p>
        </p:txBody>
      </p:sp>
      <p:sp>
        <p:nvSpPr>
          <p:cNvPr id="13" name="Text Placeholder 12"/>
          <p:cNvSpPr>
            <a:spLocks noGrp="1"/>
          </p:cNvSpPr>
          <p:nvPr>
            <p:ph type="body" sz="quarter" idx="3"/>
          </p:nvPr>
        </p:nvSpPr>
        <p:spPr>
          <a:xfrm>
            <a:off x="6878053" y="6251853"/>
            <a:ext cx="4572000" cy="474467"/>
          </a:xfrm>
        </p:spPr>
        <p:txBody>
          <a:bodyPr>
            <a:normAutofit/>
          </a:bodyPr>
          <a:lstStyle/>
          <a:p>
            <a:pPr algn="ctr"/>
            <a:r>
              <a:rPr lang="en-US" sz="2400" dirty="0">
                <a:solidFill>
                  <a:schemeClr val="tx2">
                    <a:lumMod val="95000"/>
                    <a:lumOff val="5000"/>
                  </a:schemeClr>
                </a:solidFill>
                <a:latin typeface="Helvetica" pitchFamily="2" charset="0"/>
              </a:rPr>
              <a:t>Property page</a:t>
            </a:r>
          </a:p>
        </p:txBody>
      </p:sp>
      <p:pic>
        <p:nvPicPr>
          <p:cNvPr id="4" name="Picture Placeholder 11" descr="A screenshot of a web page&#10;&#10;Description automatically generated">
            <a:extLst>
              <a:ext uri="{FF2B5EF4-FFF2-40B4-BE49-F238E27FC236}">
                <a16:creationId xmlns:a16="http://schemas.microsoft.com/office/drawing/2014/main" id="{82746A86-CDE7-DA9C-B239-B70FC9ED2707}"/>
              </a:ext>
            </a:extLst>
          </p:cNvPr>
          <p:cNvPicPr>
            <a:picLocks noGrp="1" noChangeAspect="1"/>
          </p:cNvPicPr>
          <p:nvPr>
            <p:ph sz="half" idx="2"/>
          </p:nvPr>
        </p:nvPicPr>
        <p:blipFill rotWithShape="1">
          <a:blip r:embed="rId2"/>
          <a:srcRect l="10406" t="-1336" r="11149" b="1336"/>
          <a:stretch/>
        </p:blipFill>
        <p:spPr>
          <a:xfrm>
            <a:off x="294753" y="1605398"/>
            <a:ext cx="5801247" cy="4465835"/>
          </a:xfrm>
        </p:spPr>
      </p:pic>
      <p:pic>
        <p:nvPicPr>
          <p:cNvPr id="6" name="Content Placeholder 5">
            <a:extLst>
              <a:ext uri="{FF2B5EF4-FFF2-40B4-BE49-F238E27FC236}">
                <a16:creationId xmlns:a16="http://schemas.microsoft.com/office/drawing/2014/main" id="{3241BF1D-A157-6282-2365-4D5075B15691}"/>
              </a:ext>
            </a:extLst>
          </p:cNvPr>
          <p:cNvPicPr>
            <a:picLocks noGrp="1" noChangeAspect="1"/>
          </p:cNvPicPr>
          <p:nvPr>
            <p:ph sz="quarter" idx="4"/>
          </p:nvPr>
        </p:nvPicPr>
        <p:blipFill rotWithShape="1">
          <a:blip r:embed="rId3"/>
          <a:srcRect l="10235" r="10406"/>
          <a:stretch/>
        </p:blipFill>
        <p:spPr>
          <a:xfrm>
            <a:off x="6213313" y="1662565"/>
            <a:ext cx="5901480" cy="4465834"/>
          </a:xfrm>
          <a:prstGeom prst="rect">
            <a:avLst/>
          </a:prstGeom>
        </p:spPr>
      </p:pic>
    </p:spTree>
    <p:extLst>
      <p:ext uri="{BB962C8B-B14F-4D97-AF65-F5344CB8AC3E}">
        <p14:creationId xmlns:p14="http://schemas.microsoft.com/office/powerpoint/2010/main" val="3748390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049" y="454688"/>
            <a:ext cx="9601200" cy="606184"/>
          </a:xfrm>
        </p:spPr>
        <p:txBody>
          <a:bodyPr/>
          <a:lstStyle/>
          <a:p>
            <a:r>
              <a:rPr lang="en-US" dirty="0">
                <a:latin typeface="Helvetica" pitchFamily="2" charset="0"/>
              </a:rPr>
              <a:t>Case Study Parameters</a:t>
            </a:r>
          </a:p>
        </p:txBody>
      </p:sp>
      <p:sp>
        <p:nvSpPr>
          <p:cNvPr id="3" name="Content Placeholder 2"/>
          <p:cNvSpPr>
            <a:spLocks noGrp="1"/>
          </p:cNvSpPr>
          <p:nvPr>
            <p:ph idx="1"/>
          </p:nvPr>
        </p:nvSpPr>
        <p:spPr>
          <a:xfrm>
            <a:off x="1113183" y="1722783"/>
            <a:ext cx="10311793" cy="4828742"/>
          </a:xfrm>
        </p:spPr>
        <p:txBody>
          <a:bodyPr>
            <a:normAutofit fontScale="62500" lnSpcReduction="20000"/>
          </a:bodyPr>
          <a:lstStyle/>
          <a:p>
            <a:pPr>
              <a:lnSpc>
                <a:spcPct val="120000"/>
              </a:lnSpc>
            </a:pPr>
            <a:r>
              <a:rPr lang="en-US" sz="2900" b="1" dirty="0">
                <a:solidFill>
                  <a:srgbClr val="000000"/>
                </a:solidFill>
                <a:latin typeface="Helvetica" pitchFamily="2" charset="0"/>
              </a:rPr>
              <a:t>ADR </a:t>
            </a:r>
          </a:p>
          <a:p>
            <a:pPr lvl="1">
              <a:lnSpc>
                <a:spcPct val="120000"/>
              </a:lnSpc>
            </a:pPr>
            <a:r>
              <a:rPr lang="en-US" sz="2500" dirty="0">
                <a:solidFill>
                  <a:srgbClr val="000000"/>
                </a:solidFill>
                <a:latin typeface="Helvetica" pitchFamily="2" charset="0"/>
              </a:rPr>
              <a:t>ADR by </a:t>
            </a:r>
            <a:r>
              <a:rPr lang="en-US" sz="2500" b="1" dirty="0">
                <a:solidFill>
                  <a:srgbClr val="000000"/>
                </a:solidFill>
                <a:latin typeface="Helvetica" pitchFamily="2" charset="0"/>
              </a:rPr>
              <a:t>Lead Time: </a:t>
            </a:r>
            <a:r>
              <a:rPr lang="en-CA" sz="2600" b="0" i="0" dirty="0">
                <a:solidFill>
                  <a:srgbClr val="000000"/>
                </a:solidFill>
                <a:effectLst/>
                <a:latin typeface="Helvetica" pitchFamily="2" charset="0"/>
              </a:rPr>
              <a:t>Pricing dynamics from booking to stay.</a:t>
            </a:r>
            <a:endParaRPr lang="en-US" sz="2500" b="1" dirty="0">
              <a:solidFill>
                <a:srgbClr val="000000"/>
              </a:solidFill>
              <a:latin typeface="Helvetica" pitchFamily="2" charset="0"/>
            </a:endParaRPr>
          </a:p>
          <a:p>
            <a:pPr lvl="1">
              <a:lnSpc>
                <a:spcPct val="120000"/>
              </a:lnSpc>
            </a:pPr>
            <a:r>
              <a:rPr lang="en-US" sz="2500" dirty="0">
                <a:solidFill>
                  <a:srgbClr val="000000"/>
                </a:solidFill>
                <a:latin typeface="Helvetica" pitchFamily="2" charset="0"/>
              </a:rPr>
              <a:t>ADR by </a:t>
            </a:r>
            <a:r>
              <a:rPr lang="en-US" sz="2500" b="1" dirty="0">
                <a:solidFill>
                  <a:srgbClr val="000000"/>
                </a:solidFill>
                <a:latin typeface="Helvetica" pitchFamily="2" charset="0"/>
              </a:rPr>
              <a:t>Accommodation Type : </a:t>
            </a:r>
            <a:r>
              <a:rPr lang="en-US" sz="2500" dirty="0">
                <a:solidFill>
                  <a:srgbClr val="000000"/>
                </a:solidFill>
                <a:latin typeface="Helvetica" pitchFamily="2" charset="0"/>
              </a:rPr>
              <a:t>Revenue trends across property types. </a:t>
            </a:r>
          </a:p>
          <a:p>
            <a:pPr lvl="1">
              <a:lnSpc>
                <a:spcPct val="120000"/>
              </a:lnSpc>
            </a:pPr>
            <a:r>
              <a:rPr lang="en-US" sz="2500" dirty="0">
                <a:solidFill>
                  <a:srgbClr val="000000"/>
                </a:solidFill>
                <a:latin typeface="Helvetica" pitchFamily="2" charset="0"/>
              </a:rPr>
              <a:t>ADR by </a:t>
            </a:r>
            <a:r>
              <a:rPr lang="en-US" sz="2500" b="1" dirty="0">
                <a:solidFill>
                  <a:srgbClr val="000000"/>
                </a:solidFill>
                <a:latin typeface="Helvetica" pitchFamily="2" charset="0"/>
              </a:rPr>
              <a:t>Star Rating: </a:t>
            </a:r>
            <a:r>
              <a:rPr lang="en-US" sz="2500" dirty="0">
                <a:solidFill>
                  <a:srgbClr val="000000"/>
                </a:solidFill>
                <a:latin typeface="Helvetica" pitchFamily="2" charset="0"/>
              </a:rPr>
              <a:t>Earnings correlated with hotel ratings.</a:t>
            </a:r>
          </a:p>
          <a:p>
            <a:pPr lvl="1">
              <a:lnSpc>
                <a:spcPct val="120000"/>
              </a:lnSpc>
            </a:pPr>
            <a:r>
              <a:rPr lang="en-US" sz="2500" dirty="0">
                <a:solidFill>
                  <a:srgbClr val="000000"/>
                </a:solidFill>
                <a:latin typeface="Helvetica" pitchFamily="2" charset="0"/>
              </a:rPr>
              <a:t>ADR by </a:t>
            </a:r>
            <a:r>
              <a:rPr lang="en-US" sz="2500" b="1" dirty="0">
                <a:solidFill>
                  <a:srgbClr val="000000"/>
                </a:solidFill>
                <a:latin typeface="Helvetica" pitchFamily="2" charset="0"/>
              </a:rPr>
              <a:t>Number of Bookings: </a:t>
            </a:r>
            <a:r>
              <a:rPr lang="en-US" sz="2500" dirty="0">
                <a:solidFill>
                  <a:srgbClr val="000000"/>
                </a:solidFill>
                <a:latin typeface="Helvetica" pitchFamily="2" charset="0"/>
              </a:rPr>
              <a:t>Pricing by total reservation counts assessed.</a:t>
            </a:r>
          </a:p>
          <a:p>
            <a:pPr lvl="1">
              <a:lnSpc>
                <a:spcPct val="120000"/>
              </a:lnSpc>
            </a:pPr>
            <a:r>
              <a:rPr lang="en-US" sz="2500" dirty="0">
                <a:solidFill>
                  <a:srgbClr val="000000"/>
                </a:solidFill>
                <a:latin typeface="Helvetica" pitchFamily="2" charset="0"/>
              </a:rPr>
              <a:t>ADR by </a:t>
            </a:r>
            <a:r>
              <a:rPr lang="en-US" sz="2500" b="1" dirty="0">
                <a:solidFill>
                  <a:srgbClr val="000000"/>
                </a:solidFill>
                <a:latin typeface="Helvetica" pitchFamily="2" charset="0"/>
              </a:rPr>
              <a:t>Chain/ Non- chain: </a:t>
            </a:r>
            <a:r>
              <a:rPr lang="en-US" sz="2500" dirty="0">
                <a:solidFill>
                  <a:srgbClr val="000000"/>
                </a:solidFill>
                <a:latin typeface="Helvetica" pitchFamily="2" charset="0"/>
              </a:rPr>
              <a:t>Revenue comparison: chain versus independent.</a:t>
            </a:r>
          </a:p>
          <a:p>
            <a:pPr>
              <a:lnSpc>
                <a:spcPct val="120000"/>
              </a:lnSpc>
            </a:pPr>
            <a:r>
              <a:rPr lang="en-US" sz="2900" b="1" dirty="0">
                <a:solidFill>
                  <a:srgbClr val="000000"/>
                </a:solidFill>
                <a:latin typeface="Helvetica" pitchFamily="2" charset="0"/>
              </a:rPr>
              <a:t>Number of Bookings</a:t>
            </a:r>
          </a:p>
          <a:p>
            <a:pPr lvl="1">
              <a:lnSpc>
                <a:spcPct val="120000"/>
              </a:lnSpc>
            </a:pPr>
            <a:r>
              <a:rPr lang="en-US" sz="2500" dirty="0">
                <a:solidFill>
                  <a:srgbClr val="000000"/>
                </a:solidFill>
                <a:latin typeface="Helvetica" pitchFamily="2" charset="0"/>
              </a:rPr>
              <a:t>Bookings by </a:t>
            </a:r>
            <a:r>
              <a:rPr lang="en-US" sz="2500" b="1" dirty="0">
                <a:solidFill>
                  <a:srgbClr val="000000"/>
                </a:solidFill>
                <a:latin typeface="Helvetica" pitchFamily="2" charset="0"/>
              </a:rPr>
              <a:t>Accommodation Type: </a:t>
            </a:r>
            <a:r>
              <a:rPr lang="en-US" sz="2500" dirty="0">
                <a:solidFill>
                  <a:srgbClr val="000000"/>
                </a:solidFill>
                <a:latin typeface="Helvetica" pitchFamily="2" charset="0"/>
              </a:rPr>
              <a:t>Booking frequency per property type.</a:t>
            </a:r>
          </a:p>
          <a:p>
            <a:pPr lvl="1">
              <a:lnSpc>
                <a:spcPct val="120000"/>
              </a:lnSpc>
            </a:pPr>
            <a:r>
              <a:rPr lang="en-US" sz="2500" dirty="0">
                <a:solidFill>
                  <a:srgbClr val="000000"/>
                </a:solidFill>
                <a:latin typeface="Helvetica" pitchFamily="2" charset="0"/>
              </a:rPr>
              <a:t>Bookings by </a:t>
            </a:r>
            <a:r>
              <a:rPr lang="en-US" sz="2500" b="1" dirty="0">
                <a:solidFill>
                  <a:srgbClr val="000000"/>
                </a:solidFill>
                <a:latin typeface="Helvetica" pitchFamily="2" charset="0"/>
              </a:rPr>
              <a:t>Lead Time:</a:t>
            </a:r>
            <a:r>
              <a:rPr lang="en-US" sz="2500" dirty="0">
                <a:solidFill>
                  <a:srgbClr val="000000"/>
                </a:solidFill>
                <a:latin typeface="Helvetica" pitchFamily="2" charset="0"/>
              </a:rPr>
              <a:t> Booking timelines to check-in analyzed.</a:t>
            </a:r>
          </a:p>
          <a:p>
            <a:pPr lvl="1">
              <a:lnSpc>
                <a:spcPct val="120000"/>
              </a:lnSpc>
            </a:pPr>
            <a:r>
              <a:rPr lang="en-US" sz="2500" dirty="0">
                <a:solidFill>
                  <a:srgbClr val="000000"/>
                </a:solidFill>
                <a:latin typeface="Helvetica" pitchFamily="2" charset="0"/>
              </a:rPr>
              <a:t>Bookings by </a:t>
            </a:r>
            <a:r>
              <a:rPr lang="en-US" sz="2500" b="1" dirty="0">
                <a:solidFill>
                  <a:srgbClr val="000000"/>
                </a:solidFill>
                <a:latin typeface="Helvetica" pitchFamily="2" charset="0"/>
              </a:rPr>
              <a:t>City: </a:t>
            </a:r>
            <a:r>
              <a:rPr lang="en-US" sz="2500" dirty="0">
                <a:solidFill>
                  <a:srgbClr val="000000"/>
                </a:solidFill>
                <a:latin typeface="Helvetica" pitchFamily="2" charset="0"/>
              </a:rPr>
              <a:t>Location-based booking volumes.</a:t>
            </a:r>
          </a:p>
          <a:p>
            <a:pPr lvl="1">
              <a:lnSpc>
                <a:spcPct val="120000"/>
              </a:lnSpc>
            </a:pPr>
            <a:r>
              <a:rPr lang="en-US" sz="2500" dirty="0">
                <a:solidFill>
                  <a:srgbClr val="000000"/>
                </a:solidFill>
                <a:latin typeface="Helvetica" pitchFamily="2" charset="0"/>
              </a:rPr>
              <a:t>Bookings by </a:t>
            </a:r>
            <a:r>
              <a:rPr lang="en-US" sz="2500" b="1" dirty="0">
                <a:solidFill>
                  <a:srgbClr val="000000"/>
                </a:solidFill>
                <a:latin typeface="Helvetica" pitchFamily="2" charset="0"/>
              </a:rPr>
              <a:t>Duration of Stay: </a:t>
            </a:r>
            <a:r>
              <a:rPr lang="en-US" sz="2500" dirty="0">
                <a:solidFill>
                  <a:srgbClr val="000000"/>
                </a:solidFill>
                <a:latin typeface="Helvetica" pitchFamily="2" charset="0"/>
              </a:rPr>
              <a:t>Number of bookings by one-day or multiple stay.</a:t>
            </a:r>
          </a:p>
          <a:p>
            <a:pPr lvl="1">
              <a:lnSpc>
                <a:spcPct val="120000"/>
              </a:lnSpc>
            </a:pPr>
            <a:r>
              <a:rPr lang="en-US" sz="2500" dirty="0">
                <a:solidFill>
                  <a:srgbClr val="000000"/>
                </a:solidFill>
                <a:latin typeface="Helvetica" pitchFamily="2" charset="0"/>
              </a:rPr>
              <a:t>Bookings by </a:t>
            </a:r>
            <a:r>
              <a:rPr lang="en-US" sz="2500" b="1" dirty="0">
                <a:solidFill>
                  <a:srgbClr val="000000"/>
                </a:solidFill>
                <a:latin typeface="Helvetica" pitchFamily="2" charset="0"/>
              </a:rPr>
              <a:t>Chain/ Non- chain: </a:t>
            </a:r>
            <a:r>
              <a:rPr lang="en-US" sz="2500" dirty="0">
                <a:solidFill>
                  <a:srgbClr val="000000"/>
                </a:solidFill>
                <a:latin typeface="Helvetica" pitchFamily="2" charset="0"/>
              </a:rPr>
              <a:t>Chain versus independent booking rates.</a:t>
            </a:r>
          </a:p>
        </p:txBody>
      </p:sp>
    </p:spTree>
    <p:extLst>
      <p:ext uri="{BB962C8B-B14F-4D97-AF65-F5344CB8AC3E}">
        <p14:creationId xmlns:p14="http://schemas.microsoft.com/office/powerpoint/2010/main" val="363987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blinds(horizontal)">
                                      <p:cBhvr>
                                        <p:cTn id="33" dur="500"/>
                                        <p:tgtEl>
                                          <p:spTgt spid="3">
                                            <p:txEl>
                                              <p:pRg st="8" end="8"/>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blinds(horizontal)">
                                      <p:cBhvr>
                                        <p:cTn id="36" dur="500"/>
                                        <p:tgtEl>
                                          <p:spTgt spid="3">
                                            <p:txEl>
                                              <p:pRg st="9" end="9"/>
                                            </p:txEl>
                                          </p:spTgt>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blinds(horizontal)">
                                      <p:cBhvr>
                                        <p:cTn id="39" dur="500"/>
                                        <p:tgtEl>
                                          <p:spTgt spid="3">
                                            <p:txEl>
                                              <p:pRg st="10" end="10"/>
                                            </p:txEl>
                                          </p:spTgt>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blinds(horizontal)">
                                      <p:cBhvr>
                                        <p:cTn id="4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EB66F39-1F80-B157-DA8E-0F9DA1C665DE}"/>
              </a:ext>
            </a:extLst>
          </p:cNvPr>
          <p:cNvSpPr txBox="1"/>
          <p:nvPr/>
        </p:nvSpPr>
        <p:spPr>
          <a:xfrm>
            <a:off x="412142" y="4365584"/>
            <a:ext cx="5163710" cy="2106346"/>
          </a:xfrm>
          <a:prstGeom prst="rect">
            <a:avLst/>
          </a:prstGeom>
          <a:noFill/>
        </p:spPr>
        <p:txBody>
          <a:bodyPr wrap="square">
            <a:spAutoFit/>
          </a:bodyPr>
          <a:lstStyle/>
          <a:p>
            <a:r>
              <a:rPr lang="en-CA" b="1" dirty="0">
                <a:solidFill>
                  <a:srgbClr val="000000"/>
                </a:solidFill>
                <a:latin typeface="Helvetica" pitchFamily="2" charset="0"/>
              </a:rPr>
              <a:t>ADR Variation by Booking Lead Time:</a:t>
            </a:r>
          </a:p>
          <a:p>
            <a:r>
              <a:rPr lang="en-US" sz="1800" dirty="0">
                <a:solidFill>
                  <a:srgbClr val="000000"/>
                </a:solidFill>
                <a:latin typeface="Helvetica" pitchFamily="2" charset="0"/>
              </a:rPr>
              <a:t> </a:t>
            </a:r>
          </a:p>
          <a:p>
            <a:pPr>
              <a:lnSpc>
                <a:spcPct val="120000"/>
              </a:lnSpc>
            </a:pPr>
            <a:r>
              <a:rPr lang="en-US" sz="1600" dirty="0">
                <a:solidFill>
                  <a:srgbClr val="000000"/>
                </a:solidFill>
                <a:latin typeface="Helvetica" pitchFamily="2" charset="0"/>
              </a:rPr>
              <a:t>The image displays a table comparing average daily rates (ADR) across different city IDs for varying lead times. Lead time is categorized into several buckets: Same Day Check-in, 1-5 Days, 5-15 Days, 15-30 Days, and More than 30 Days.</a:t>
            </a:r>
          </a:p>
        </p:txBody>
      </p:sp>
      <p:pic>
        <p:nvPicPr>
          <p:cNvPr id="11" name="Picture 10">
            <a:extLst>
              <a:ext uri="{FF2B5EF4-FFF2-40B4-BE49-F238E27FC236}">
                <a16:creationId xmlns:a16="http://schemas.microsoft.com/office/drawing/2014/main" id="{F0C9219C-1061-B961-76CC-95ACFD18F8CC}"/>
              </a:ext>
            </a:extLst>
          </p:cNvPr>
          <p:cNvPicPr>
            <a:picLocks noChangeAspect="1"/>
          </p:cNvPicPr>
          <p:nvPr/>
        </p:nvPicPr>
        <p:blipFill>
          <a:blip r:embed="rId2"/>
          <a:stretch>
            <a:fillRect/>
          </a:stretch>
        </p:blipFill>
        <p:spPr>
          <a:xfrm>
            <a:off x="126232" y="940618"/>
            <a:ext cx="5721291" cy="3130825"/>
          </a:xfrm>
          <a:prstGeom prst="rect">
            <a:avLst/>
          </a:prstGeom>
        </p:spPr>
      </p:pic>
      <p:sp>
        <p:nvSpPr>
          <p:cNvPr id="13" name="Title 1">
            <a:extLst>
              <a:ext uri="{FF2B5EF4-FFF2-40B4-BE49-F238E27FC236}">
                <a16:creationId xmlns:a16="http://schemas.microsoft.com/office/drawing/2014/main" id="{C3B249BA-8965-E7D0-3950-E1B894AB829D}"/>
              </a:ext>
            </a:extLst>
          </p:cNvPr>
          <p:cNvSpPr txBox="1">
            <a:spLocks/>
          </p:cNvSpPr>
          <p:nvPr/>
        </p:nvSpPr>
        <p:spPr>
          <a:xfrm>
            <a:off x="339350" y="269641"/>
            <a:ext cx="7602770"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latin typeface="Helvetica" pitchFamily="2" charset="0"/>
              </a:rPr>
              <a:t>EDA: Impact on ADR</a:t>
            </a:r>
          </a:p>
        </p:txBody>
      </p:sp>
      <p:pic>
        <p:nvPicPr>
          <p:cNvPr id="16" name="Picture 8">
            <a:extLst>
              <a:ext uri="{FF2B5EF4-FFF2-40B4-BE49-F238E27FC236}">
                <a16:creationId xmlns:a16="http://schemas.microsoft.com/office/drawing/2014/main" id="{28030F93-17D8-5DA5-EB55-D41D07A447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8937" y="940618"/>
            <a:ext cx="5600705" cy="3130826"/>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C5F7EE2-B062-D27C-4D5E-67E1BA312F22}"/>
              </a:ext>
            </a:extLst>
          </p:cNvPr>
          <p:cNvSpPr txBox="1"/>
          <p:nvPr/>
        </p:nvSpPr>
        <p:spPr>
          <a:xfrm>
            <a:off x="6311347" y="4440054"/>
            <a:ext cx="5776769" cy="1384995"/>
          </a:xfrm>
          <a:prstGeom prst="rect">
            <a:avLst/>
          </a:prstGeom>
          <a:noFill/>
        </p:spPr>
        <p:txBody>
          <a:bodyPr wrap="square">
            <a:spAutoFit/>
          </a:bodyPr>
          <a:lstStyle/>
          <a:p>
            <a:r>
              <a:rPr lang="en-CA" b="1" dirty="0">
                <a:solidFill>
                  <a:srgbClr val="000000"/>
                </a:solidFill>
                <a:latin typeface="Helvetica" pitchFamily="2" charset="0"/>
              </a:rPr>
              <a:t>Comparative ADR Across Accommodation Types</a:t>
            </a:r>
            <a:r>
              <a:rPr lang="en-US" b="1" dirty="0">
                <a:solidFill>
                  <a:srgbClr val="000000"/>
                </a:solidFill>
                <a:latin typeface="Helvetica" pitchFamily="2" charset="0"/>
              </a:rPr>
              <a:t>: </a:t>
            </a:r>
          </a:p>
          <a:p>
            <a:endParaRPr lang="en-US" dirty="0">
              <a:solidFill>
                <a:srgbClr val="000000"/>
              </a:solidFill>
              <a:latin typeface="Helvetica" pitchFamily="2" charset="0"/>
            </a:endParaRPr>
          </a:p>
          <a:p>
            <a:r>
              <a:rPr lang="en-US" sz="1600" dirty="0">
                <a:solidFill>
                  <a:srgbClr val="000000"/>
                </a:solidFill>
                <a:latin typeface="Helvetica" pitchFamily="2" charset="0"/>
              </a:rPr>
              <a:t>We can see the average daily rates (ADR) based on the accommodation type, which would help us understand the price distribution.</a:t>
            </a:r>
          </a:p>
        </p:txBody>
      </p:sp>
    </p:spTree>
    <p:extLst>
      <p:ext uri="{BB962C8B-B14F-4D97-AF65-F5344CB8AC3E}">
        <p14:creationId xmlns:p14="http://schemas.microsoft.com/office/powerpoint/2010/main" val="145534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horizontal)">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3B249BA-8965-E7D0-3950-E1B894AB829D}"/>
              </a:ext>
            </a:extLst>
          </p:cNvPr>
          <p:cNvSpPr txBox="1">
            <a:spLocks/>
          </p:cNvSpPr>
          <p:nvPr/>
        </p:nvSpPr>
        <p:spPr>
          <a:xfrm>
            <a:off x="316829" y="161012"/>
            <a:ext cx="7602770"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rPr>
              <a:t>EDA: Impact on ADR Contd.</a:t>
            </a:r>
          </a:p>
        </p:txBody>
      </p:sp>
      <p:pic>
        <p:nvPicPr>
          <p:cNvPr id="3" name="Picture 4">
            <a:extLst>
              <a:ext uri="{FF2B5EF4-FFF2-40B4-BE49-F238E27FC236}">
                <a16:creationId xmlns:a16="http://schemas.microsoft.com/office/drawing/2014/main" id="{E9BB33A3-9059-A24A-1392-B5FD9E461F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0917" y="765745"/>
            <a:ext cx="5143116" cy="41430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A4AA7B9-0CBE-A011-5E05-B94903C028BB}"/>
              </a:ext>
            </a:extLst>
          </p:cNvPr>
          <p:cNvSpPr txBox="1"/>
          <p:nvPr/>
        </p:nvSpPr>
        <p:spPr>
          <a:xfrm>
            <a:off x="1054323" y="5359690"/>
            <a:ext cx="5623203" cy="1354217"/>
          </a:xfrm>
          <a:prstGeom prst="rect">
            <a:avLst/>
          </a:prstGeom>
          <a:noFill/>
        </p:spPr>
        <p:txBody>
          <a:bodyPr wrap="square" rtlCol="0">
            <a:spAutoFit/>
          </a:bodyPr>
          <a:lstStyle/>
          <a:p>
            <a:r>
              <a:rPr lang="en-US" b="1" dirty="0">
                <a:solidFill>
                  <a:schemeClr val="tx2">
                    <a:lumMod val="95000"/>
                    <a:lumOff val="5000"/>
                  </a:schemeClr>
                </a:solidFill>
                <a:latin typeface="Helvetica" pitchFamily="2" charset="0"/>
              </a:rPr>
              <a:t>ADR over Lead Time by City:</a:t>
            </a:r>
          </a:p>
          <a:p>
            <a:endParaRPr lang="en-US" sz="1600" dirty="0">
              <a:solidFill>
                <a:schemeClr val="tx2">
                  <a:lumMod val="95000"/>
                  <a:lumOff val="5000"/>
                </a:schemeClr>
              </a:solidFill>
              <a:latin typeface="Helvetica" pitchFamily="2" charset="0"/>
            </a:endParaRPr>
          </a:p>
          <a:p>
            <a:r>
              <a:rPr lang="en-CA" sz="1600" b="0" i="0" dirty="0">
                <a:solidFill>
                  <a:schemeClr val="tx2">
                    <a:lumMod val="95000"/>
                    <a:lumOff val="5000"/>
                  </a:schemeClr>
                </a:solidFill>
                <a:effectLst/>
                <a:latin typeface="Helvetica" pitchFamily="2" charset="0"/>
              </a:rPr>
              <a:t>Fluctuations in ADR by city may indicate optimal timing for urgency messages based on Last minute booking premiums.</a:t>
            </a:r>
            <a:endParaRPr lang="en-US" sz="1600" dirty="0">
              <a:solidFill>
                <a:schemeClr val="tx2">
                  <a:lumMod val="95000"/>
                  <a:lumOff val="5000"/>
                </a:schemeClr>
              </a:solidFill>
              <a:latin typeface="Helvetica" pitchFamily="2" charset="0"/>
            </a:endParaRPr>
          </a:p>
        </p:txBody>
      </p:sp>
      <p:sp>
        <p:nvSpPr>
          <p:cNvPr id="5" name="TextBox 4">
            <a:extLst>
              <a:ext uri="{FF2B5EF4-FFF2-40B4-BE49-F238E27FC236}">
                <a16:creationId xmlns:a16="http://schemas.microsoft.com/office/drawing/2014/main" id="{321E9FC5-34A9-6D71-194D-4B43419838BA}"/>
              </a:ext>
            </a:extLst>
          </p:cNvPr>
          <p:cNvSpPr txBox="1"/>
          <p:nvPr/>
        </p:nvSpPr>
        <p:spPr>
          <a:xfrm>
            <a:off x="7455878" y="5205801"/>
            <a:ext cx="4551902" cy="1384995"/>
          </a:xfrm>
          <a:prstGeom prst="rect">
            <a:avLst/>
          </a:prstGeom>
          <a:noFill/>
        </p:spPr>
        <p:txBody>
          <a:bodyPr wrap="square">
            <a:spAutoFit/>
          </a:bodyPr>
          <a:lstStyle/>
          <a:p>
            <a:r>
              <a:rPr lang="en-US" b="1" dirty="0">
                <a:solidFill>
                  <a:schemeClr val="tx2">
                    <a:lumMod val="95000"/>
                    <a:lumOff val="5000"/>
                  </a:schemeClr>
                </a:solidFill>
                <a:latin typeface="Helvetica" pitchFamily="2" charset="0"/>
              </a:rPr>
              <a:t>ADR Premiums by Star Ratings:</a:t>
            </a:r>
          </a:p>
          <a:p>
            <a:r>
              <a:rPr lang="en-US" dirty="0">
                <a:solidFill>
                  <a:schemeClr val="tx2">
                    <a:lumMod val="95000"/>
                    <a:lumOff val="5000"/>
                  </a:schemeClr>
                </a:solidFill>
                <a:latin typeface="Helvetica" pitchFamily="2" charset="0"/>
              </a:rPr>
              <a:t> </a:t>
            </a:r>
          </a:p>
          <a:p>
            <a:r>
              <a:rPr lang="en-US" sz="1600" dirty="0">
                <a:solidFill>
                  <a:schemeClr val="tx2">
                    <a:lumMod val="95000"/>
                    <a:lumOff val="5000"/>
                  </a:schemeClr>
                </a:solidFill>
                <a:latin typeface="Helvetica" pitchFamily="2" charset="0"/>
              </a:rPr>
              <a:t>We can see the average ADR based on the accommodation type, which would help us the price distribution.</a:t>
            </a:r>
          </a:p>
        </p:txBody>
      </p:sp>
      <p:pic>
        <p:nvPicPr>
          <p:cNvPr id="18434" name="Picture 2">
            <a:extLst>
              <a:ext uri="{FF2B5EF4-FFF2-40B4-BE49-F238E27FC236}">
                <a16:creationId xmlns:a16="http://schemas.microsoft.com/office/drawing/2014/main" id="{5E93CB0F-358C-E248-FAC5-36E9B8C5E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5745"/>
            <a:ext cx="6960916" cy="4502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97895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4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2016A3AD-D6F3-C753-C3E7-94D62FB41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6724" y="979436"/>
            <a:ext cx="5333007" cy="330974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1AB813-DED2-005A-2761-EC3DFD532EEF}"/>
              </a:ext>
            </a:extLst>
          </p:cNvPr>
          <p:cNvSpPr txBox="1"/>
          <p:nvPr/>
        </p:nvSpPr>
        <p:spPr>
          <a:xfrm>
            <a:off x="446724" y="4545514"/>
            <a:ext cx="5606498" cy="1631216"/>
          </a:xfrm>
          <a:prstGeom prst="rect">
            <a:avLst/>
          </a:prstGeom>
          <a:noFill/>
        </p:spPr>
        <p:txBody>
          <a:bodyPr wrap="square">
            <a:spAutoFit/>
          </a:bodyPr>
          <a:lstStyle/>
          <a:p>
            <a:r>
              <a:rPr lang="en-US" b="1" dirty="0">
                <a:solidFill>
                  <a:schemeClr val="tx2">
                    <a:lumMod val="95000"/>
                    <a:lumOff val="5000"/>
                  </a:schemeClr>
                </a:solidFill>
                <a:latin typeface="Helvetica" pitchFamily="2" charset="0"/>
              </a:rPr>
              <a:t>Correlation between Booking number and ADR:</a:t>
            </a:r>
          </a:p>
          <a:p>
            <a:endParaRPr lang="en-US" dirty="0">
              <a:solidFill>
                <a:schemeClr val="tx2">
                  <a:lumMod val="95000"/>
                  <a:lumOff val="5000"/>
                </a:schemeClr>
              </a:solidFill>
              <a:latin typeface="Helvetica" pitchFamily="2" charset="0"/>
            </a:endParaRPr>
          </a:p>
          <a:p>
            <a:pPr algn="l" rtl="0"/>
            <a:r>
              <a:rPr lang="en-CA" sz="1600" b="0" i="0" dirty="0">
                <a:solidFill>
                  <a:schemeClr val="tx2">
                    <a:lumMod val="95000"/>
                    <a:lumOff val="5000"/>
                  </a:schemeClr>
                </a:solidFill>
                <a:effectLst/>
                <a:latin typeface="Helvetica" pitchFamily="2" charset="0"/>
              </a:rPr>
              <a:t>The scatter plot doesn't indicate a strong linear. The lack of a strong correlation suggests that pricing strategies may be complex and influenced by multiple factors beyond just the number of bookings. </a:t>
            </a:r>
            <a:endParaRPr lang="en-US" sz="1600" dirty="0">
              <a:solidFill>
                <a:schemeClr val="tx2">
                  <a:lumMod val="95000"/>
                  <a:lumOff val="5000"/>
                </a:schemeClr>
              </a:solidFill>
              <a:latin typeface="Helvetica" pitchFamily="2" charset="0"/>
            </a:endParaRPr>
          </a:p>
        </p:txBody>
      </p:sp>
      <p:sp>
        <p:nvSpPr>
          <p:cNvPr id="9" name="TextBox 8">
            <a:extLst>
              <a:ext uri="{FF2B5EF4-FFF2-40B4-BE49-F238E27FC236}">
                <a16:creationId xmlns:a16="http://schemas.microsoft.com/office/drawing/2014/main" id="{BEB66F39-1F80-B157-DA8E-0F9DA1C665DE}"/>
              </a:ext>
            </a:extLst>
          </p:cNvPr>
          <p:cNvSpPr txBox="1"/>
          <p:nvPr/>
        </p:nvSpPr>
        <p:spPr>
          <a:xfrm>
            <a:off x="6138780" y="4545514"/>
            <a:ext cx="5718602" cy="1631216"/>
          </a:xfrm>
          <a:prstGeom prst="rect">
            <a:avLst/>
          </a:prstGeom>
          <a:noFill/>
        </p:spPr>
        <p:txBody>
          <a:bodyPr wrap="square">
            <a:spAutoFit/>
          </a:bodyPr>
          <a:lstStyle/>
          <a:p>
            <a:r>
              <a:rPr lang="en-US" sz="1800" b="1" dirty="0">
                <a:solidFill>
                  <a:schemeClr val="tx2">
                    <a:lumMod val="95000"/>
                    <a:lumOff val="5000"/>
                  </a:schemeClr>
                </a:solidFill>
                <a:latin typeface="Helvetica" pitchFamily="2" charset="0"/>
              </a:rPr>
              <a:t>ADR by Chain or Non-Chain accommodations: </a:t>
            </a:r>
          </a:p>
          <a:p>
            <a:endParaRPr lang="en-US" sz="1800" dirty="0">
              <a:solidFill>
                <a:schemeClr val="tx2">
                  <a:lumMod val="95000"/>
                  <a:lumOff val="5000"/>
                </a:schemeClr>
              </a:solidFill>
              <a:latin typeface="Helvetica" pitchFamily="2" charset="0"/>
            </a:endParaRPr>
          </a:p>
          <a:p>
            <a:r>
              <a:rPr lang="en-US" sz="1600" dirty="0">
                <a:solidFill>
                  <a:schemeClr val="tx2">
                    <a:lumMod val="95000"/>
                    <a:lumOff val="5000"/>
                  </a:schemeClr>
                </a:solidFill>
                <a:latin typeface="Helvetica" pitchFamily="2" charset="0"/>
              </a:rPr>
              <a:t>The image represents the Average Daily Rate (ADR) based on the lead time for booking and the type of hotel (chain vs. non-chain). Higher ADR for chain hotels across all lead times may indicate brand value's impact on pricing. </a:t>
            </a:r>
          </a:p>
        </p:txBody>
      </p:sp>
      <p:pic>
        <p:nvPicPr>
          <p:cNvPr id="10" name="Picture 9">
            <a:extLst>
              <a:ext uri="{FF2B5EF4-FFF2-40B4-BE49-F238E27FC236}">
                <a16:creationId xmlns:a16="http://schemas.microsoft.com/office/drawing/2014/main" id="{546BF792-670F-3A2C-9A9C-06ABE839CC79}"/>
              </a:ext>
            </a:extLst>
          </p:cNvPr>
          <p:cNvPicPr>
            <a:picLocks noChangeAspect="1"/>
          </p:cNvPicPr>
          <p:nvPr/>
        </p:nvPicPr>
        <p:blipFill>
          <a:blip r:embed="rId3"/>
          <a:stretch>
            <a:fillRect/>
          </a:stretch>
        </p:blipFill>
        <p:spPr>
          <a:xfrm>
            <a:off x="6096000" y="1980231"/>
            <a:ext cx="5761382" cy="1611107"/>
          </a:xfrm>
          <a:prstGeom prst="rect">
            <a:avLst/>
          </a:prstGeom>
        </p:spPr>
      </p:pic>
      <p:sp>
        <p:nvSpPr>
          <p:cNvPr id="4" name="Title 1">
            <a:extLst>
              <a:ext uri="{FF2B5EF4-FFF2-40B4-BE49-F238E27FC236}">
                <a16:creationId xmlns:a16="http://schemas.microsoft.com/office/drawing/2014/main" id="{259129D1-07F7-AD7D-CD45-5662A0E45154}"/>
              </a:ext>
            </a:extLst>
          </p:cNvPr>
          <p:cNvSpPr txBox="1">
            <a:spLocks/>
          </p:cNvSpPr>
          <p:nvPr/>
        </p:nvSpPr>
        <p:spPr>
          <a:xfrm>
            <a:off x="218771" y="199981"/>
            <a:ext cx="7602770" cy="604734"/>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r>
              <a:rPr lang="en-US" b="1" dirty="0">
                <a:solidFill>
                  <a:schemeClr val="tx2"/>
                </a:solidFill>
                <a:latin typeface="Helvetica" pitchFamily="2" charset="0"/>
              </a:rPr>
              <a:t>EDA: Impact on ADR Contd.</a:t>
            </a:r>
          </a:p>
        </p:txBody>
      </p:sp>
    </p:spTree>
    <p:extLst>
      <p:ext uri="{BB962C8B-B14F-4D97-AF65-F5344CB8AC3E}">
        <p14:creationId xmlns:p14="http://schemas.microsoft.com/office/powerpoint/2010/main" val="9319367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9">
                                            <p:txEl>
                                              <p:pRg st="0" end="0"/>
                                            </p:txEl>
                                          </p:spTgt>
                                        </p:tgtEl>
                                        <p:attrNameLst>
                                          <p:attrName>style.visibility</p:attrName>
                                        </p:attrNameLst>
                                      </p:cBhvr>
                                      <p:to>
                                        <p:strVal val="visible"/>
                                      </p:to>
                                    </p:set>
                                    <p:animEffect transition="in" filter="blinds(horizontal)">
                                      <p:cBhvr>
                                        <p:cTn id="24" dur="500"/>
                                        <p:tgtEl>
                                          <p:spTgt spid="9">
                                            <p:txEl>
                                              <p:pRg st="0" end="0"/>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9">
                                            <p:txEl>
                                              <p:pRg st="2" end="2"/>
                                            </p:txEl>
                                          </p:spTgt>
                                        </p:tgtEl>
                                        <p:attrNameLst>
                                          <p:attrName>style.visibility</p:attrName>
                                        </p:attrNameLst>
                                      </p:cBhvr>
                                      <p:to>
                                        <p:strVal val="visible"/>
                                      </p:to>
                                    </p:set>
                                    <p:animEffect transition="in" filter="blinds(horizontal)">
                                      <p:cBhvr>
                                        <p:cTn id="2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p:bldP spid="9" grpId="0" uiExpand="1" build="allAtOnce"/>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2704" y="429274"/>
            <a:ext cx="9601200" cy="642279"/>
          </a:xfrm>
        </p:spPr>
        <p:txBody>
          <a:bodyPr/>
          <a:lstStyle/>
          <a:p>
            <a:r>
              <a:rPr lang="en-US" dirty="0">
                <a:latin typeface="Helvetica" pitchFamily="2" charset="0"/>
              </a:rPr>
              <a:t>Strategy Based on ADR insight</a:t>
            </a:r>
            <a:r>
              <a:rPr lang="en-US" dirty="0"/>
              <a:t>:</a:t>
            </a:r>
          </a:p>
        </p:txBody>
      </p:sp>
      <p:sp>
        <p:nvSpPr>
          <p:cNvPr id="4" name="TextBox 3">
            <a:extLst>
              <a:ext uri="{FF2B5EF4-FFF2-40B4-BE49-F238E27FC236}">
                <a16:creationId xmlns:a16="http://schemas.microsoft.com/office/drawing/2014/main" id="{593105EC-E8AF-2ED8-F8BA-69D1756DC01D}"/>
              </a:ext>
            </a:extLst>
          </p:cNvPr>
          <p:cNvSpPr txBox="1"/>
          <p:nvPr/>
        </p:nvSpPr>
        <p:spPr>
          <a:xfrm>
            <a:off x="782704" y="2876046"/>
            <a:ext cx="11203886" cy="861774"/>
          </a:xfrm>
          <a:prstGeom prst="rect">
            <a:avLst/>
          </a:prstGeom>
          <a:noFill/>
        </p:spPr>
        <p:txBody>
          <a:bodyPr wrap="square">
            <a:spAutoFit/>
          </a:bodyPr>
          <a:lstStyle/>
          <a:p>
            <a:r>
              <a:rPr lang="en-CA" sz="1800"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Recognizing Off-Peak Opportunities: </a:t>
            </a:r>
            <a:r>
              <a:rPr lang="en-CA" sz="16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The lower ADR periods suggest demand is lower. Marketing campaigns can target these with deals to stimulate demand, such as "Best Price Guarantee" or "Exclusive off-season deals available now!"</a:t>
            </a:r>
            <a:endParaRPr lang="en-CA" sz="18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1ECE61F2-AE61-536E-11B2-EDAAC587226F}"/>
              </a:ext>
            </a:extLst>
          </p:cNvPr>
          <p:cNvSpPr txBox="1"/>
          <p:nvPr/>
        </p:nvSpPr>
        <p:spPr>
          <a:xfrm>
            <a:off x="782704" y="1808244"/>
            <a:ext cx="10955407" cy="861774"/>
          </a:xfrm>
          <a:prstGeom prst="rect">
            <a:avLst/>
          </a:prstGeom>
          <a:noFill/>
        </p:spPr>
        <p:txBody>
          <a:bodyPr wrap="square">
            <a:spAutoFit/>
          </a:bodyPr>
          <a:lstStyle/>
          <a:p>
            <a:r>
              <a:rPr lang="en-CA" sz="1800"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Identifying Peak Pricing Periods: </a:t>
            </a:r>
            <a:r>
              <a:rPr lang="en-CA" sz="16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The clear peaks in ADR are high-demand periods, ideal for implementing urgency messages like "Limited availability during peak season!" or "Prices expected to rise – book now!" to encourage immediate bookings.</a:t>
            </a:r>
            <a:endParaRPr lang="en-CA" sz="14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AD5CFDB8-959A-BB40-2F2C-ED9F9498655D}"/>
              </a:ext>
            </a:extLst>
          </p:cNvPr>
          <p:cNvSpPr txBox="1"/>
          <p:nvPr/>
        </p:nvSpPr>
        <p:spPr>
          <a:xfrm>
            <a:off x="762413" y="3943848"/>
            <a:ext cx="10667173" cy="2400657"/>
          </a:xfrm>
          <a:prstGeom prst="rect">
            <a:avLst/>
          </a:prstGeom>
          <a:noFill/>
        </p:spPr>
        <p:txBody>
          <a:bodyPr wrap="square" rtlCol="0">
            <a:spAutoFit/>
          </a:bodyPr>
          <a:lstStyle/>
          <a:p>
            <a:r>
              <a:rPr lang="en-CA" sz="1800"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Differentiation by Accommodation Type: </a:t>
            </a:r>
            <a:r>
              <a:rPr lang="en-CA" sz="16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The varying ADRs across accommodation types point to different market segments with distinct behaviors. Luxury accommodations see higher ADRs suggesting less price-sensitive customers highlighting exclusivity. For more budget-conscious travelers, promotions could emphasize value for money.</a:t>
            </a:r>
          </a:p>
          <a:p>
            <a:endParaRPr lang="en-CA" sz="1600" kern="100" dirty="0">
              <a:solidFill>
                <a:schemeClr val="tx2">
                  <a:lumMod val="95000"/>
                  <a:lumOff val="5000"/>
                </a:schemeClr>
              </a:solidFill>
              <a:latin typeface="Helvetica" pitchFamily="2" charset="0"/>
              <a:ea typeface="Calibri" panose="020F0502020204030204" pitchFamily="34" charset="0"/>
              <a:cs typeface="Times New Roman" panose="02020603050405020304" pitchFamily="18" charset="0"/>
            </a:endParaRPr>
          </a:p>
          <a:p>
            <a:r>
              <a:rPr lang="en-CA" sz="1800" b="1"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Short-term vs. Long-term Lead Times: </a:t>
            </a:r>
            <a:r>
              <a:rPr lang="en-CA" sz="1600" kern="100" dirty="0">
                <a:solidFill>
                  <a:schemeClr val="tx2">
                    <a:lumMod val="95000"/>
                    <a:lumOff val="5000"/>
                  </a:schemeClr>
                </a:solidFill>
                <a:effectLst/>
                <a:latin typeface="Helvetica" pitchFamily="2" charset="0"/>
                <a:ea typeface="Calibri" panose="020F0502020204030204" pitchFamily="34" charset="0"/>
                <a:cs typeface="Times New Roman" panose="02020603050405020304" pitchFamily="18" charset="0"/>
              </a:rPr>
              <a:t>For last-minute bookings leading to higher ADRs, urgency tactics like "Last chance to get a room!" could be effective. Conversely, if there's a benefit in early bookings, messages like "Early bird discounts for proactive planners!" could be used.</a:t>
            </a:r>
          </a:p>
          <a:p>
            <a:endParaRPr lang="en-US" dirty="0">
              <a:solidFill>
                <a:schemeClr val="tx2">
                  <a:lumMod val="95000"/>
                  <a:lumOff val="5000"/>
                </a:schemeClr>
              </a:solidFill>
            </a:endParaRPr>
          </a:p>
        </p:txBody>
      </p:sp>
    </p:spTree>
    <p:extLst>
      <p:ext uri="{BB962C8B-B14F-4D97-AF65-F5344CB8AC3E}">
        <p14:creationId xmlns:p14="http://schemas.microsoft.com/office/powerpoint/2010/main" val="306172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blinds(horizontal)">
                                      <p:cBhvr>
                                        <p:cTn id="21" dur="500"/>
                                        <p:tgtEl>
                                          <p:spTgt spid="7">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Effect transition="in" filter="blinds(horizontal)">
                                      <p:cBhvr>
                                        <p:cTn id="26"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p:bldLst>
  </p:timing>
</p:sld>
</file>

<file path=ppt/theme/theme1.xml><?xml version="1.0" encoding="utf-8"?>
<a:theme xmlns:a="http://schemas.openxmlformats.org/drawingml/2006/main" name="Sales Direction 16X9">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rection presentation (widescreen).potx" id="{D17AB31B-F25B-45F4-B34E-C6982D129A29}" vid="{B63A7B92-8C2A-4E6A-9062-768A2448E61C}"/>
    </a:ext>
  </a:extLst>
</a:theme>
</file>

<file path=ppt/theme/theme2.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Sales Direction 16X9</Template>
  <TotalTime>5890</TotalTime>
  <Words>1872</Words>
  <Application>Microsoft Macintosh PowerPoint</Application>
  <PresentationFormat>Widescreen</PresentationFormat>
  <Paragraphs>150</Paragraphs>
  <Slides>24</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Book Antiqua</vt:lpstr>
      <vt:lpstr>Helvetica</vt:lpstr>
      <vt:lpstr>Sales Direction 16X9</vt:lpstr>
      <vt:lpstr>Urgency Message Strategies Case Study</vt:lpstr>
      <vt:lpstr>Agenda</vt:lpstr>
      <vt:lpstr>Data Overview</vt:lpstr>
      <vt:lpstr>Agoda Website Structure</vt:lpstr>
      <vt:lpstr>Case Study Parameters</vt:lpstr>
      <vt:lpstr>PowerPoint Presentation</vt:lpstr>
      <vt:lpstr>PowerPoint Presentation</vt:lpstr>
      <vt:lpstr>PowerPoint Presentation</vt:lpstr>
      <vt:lpstr>Strategy Based on ADR insight:</vt:lpstr>
      <vt:lpstr>PowerPoint Presentation</vt:lpstr>
      <vt:lpstr>PowerPoint Presentation</vt:lpstr>
      <vt:lpstr>PowerPoint Presentation</vt:lpstr>
      <vt:lpstr>Strategy insight Based on Number of Booking:</vt:lpstr>
      <vt:lpstr>PowerPoint Presentation</vt:lpstr>
      <vt:lpstr>PowerPoint Presentation</vt:lpstr>
      <vt:lpstr>City specific Analysis</vt:lpstr>
      <vt:lpstr>City specific Analysis</vt:lpstr>
      <vt:lpstr>PowerPoint Presentation</vt:lpstr>
      <vt:lpstr>Strategy Implementation:</vt:lpstr>
      <vt:lpstr>Future Recommendations:</vt:lpstr>
      <vt:lpstr>Conclusion</vt:lpstr>
      <vt:lpstr>Resources and References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Urgency Message Strategies</dc:title>
  <dc:creator>Arunabho Kanti som</dc:creator>
  <cp:lastModifiedBy>Arunabho Kanti som</cp:lastModifiedBy>
  <cp:revision>13</cp:revision>
  <dcterms:created xsi:type="dcterms:W3CDTF">2023-12-06T23:27:00Z</dcterms:created>
  <dcterms:modified xsi:type="dcterms:W3CDTF">2023-12-11T01:37:53Z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